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Montserra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152">
          <p15:clr>
            <a:srgbClr val="9AA0A6"/>
          </p15:clr>
        </p15:guide>
        <p15:guide id="4" orient="horz" pos="165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152" orient="horz"/>
        <p:guide pos="165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Montserrat-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Montserrat-italic.fntdata"/><Relationship Id="rId34" Type="http://schemas.openxmlformats.org/officeDocument/2006/relationships/slide" Target="slides/slide29.xml"/><Relationship Id="rId78" Type="http://schemas.openxmlformats.org/officeDocument/2006/relationships/font" Target="fonts/Montserrat-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i3RVjFSxfrI?t=77" TargetMode="External"/><Relationship Id="rId3" Type="http://schemas.openxmlformats.org/officeDocument/2006/relationships/hyperlink" Target="https://youtu.be/jumIdPtZq7I?t=81" TargetMode="External"/><Relationship Id="rId4" Type="http://schemas.openxmlformats.org/officeDocument/2006/relationships/hyperlink" Target="https://youtu.be/jumIdPtZq7I?t=81"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fdbf1eb0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fdbf1eb0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fdbf1eb05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fdbf1eb05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fdbf1eb0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fdbf1eb0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fdbf1eb0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fdbf1eb0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5ce50b6b6_4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5ce50b6b6_4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fdbf1eb0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fdbf1eb0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fdbf1eb0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fdbf1eb0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fdbf1eb0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fdbf1eb0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061d4fc12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061d4fc12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fc0a66c5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fc0a66c5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fc0a66c5e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fc0a66c5e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fdbf1eb0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fdbf1eb0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fc0a66c5e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fc0a66c5e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fdbf1eb0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fdbf1eb0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fc0a66c5e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fc0a66c5e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fdbf1eb0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bfdbf1eb0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fc0a66c5e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fc0a66c5e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fdbf1eb05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fdbf1eb05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fdbf1eb0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fdbf1eb0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bfdbf1eb0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bfdbf1eb0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Dystopia: </a:t>
            </a:r>
            <a:r>
              <a:rPr lang="en" u="sng">
                <a:solidFill>
                  <a:schemeClr val="hlink"/>
                </a:solidFill>
                <a:hlinkClick r:id="rId2"/>
              </a:rPr>
              <a:t>https://youtu.be/i3RVjFSxfrI?t=77</a:t>
            </a:r>
            <a:endParaRPr/>
          </a:p>
          <a:p>
            <a:pPr indent="0" lvl="0" marL="0" rtl="0" algn="l">
              <a:spcBef>
                <a:spcPts val="0"/>
              </a:spcBef>
              <a:spcAft>
                <a:spcPts val="0"/>
              </a:spcAft>
              <a:buNone/>
            </a:pPr>
            <a:r>
              <a:rPr lang="en"/>
              <a:t>Tranquility: </a:t>
            </a:r>
            <a:r>
              <a:rPr lang="en" u="sng">
                <a:solidFill>
                  <a:schemeClr val="hlink"/>
                </a:solidFill>
                <a:hlinkClick r:id="rId3"/>
              </a:rPr>
              <a:t>https://youtu.be/jumIdPtZq7I?t=8</a:t>
            </a:r>
            <a:r>
              <a:rPr lang="en" u="sng">
                <a:solidFill>
                  <a:schemeClr val="hlink"/>
                </a:solidFill>
                <a:hlinkClick r:id="rId4"/>
              </a:rPr>
              <a:t>1</a:t>
            </a:r>
            <a:r>
              <a:rPr lang="en"/>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fdbf1eb0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bfdbf1eb0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061d4fc1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061d4fc1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EFEFEF"/>
                </a:highlight>
              </a:rPr>
              <a:t>(5 mins) - Elizabeth introduces macro ambitions, LCAE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bfdbf1eb05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bfdbf1eb05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fdbf1eb0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fdbf1eb0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fc0a66c5e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bfc0a66c5e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fdbf1eb0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fdbf1eb0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bfc0a66c5e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bfc0a66c5e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fdbf1eb05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fdbf1eb05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fc0a66c5e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fc0a66c5e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fdbf1eb05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fdbf1eb0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bfc0a66c5e_2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bfc0a66c5e_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bfdbf1eb05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bfdbf1eb05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fdbf1eb05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fdbf1eb05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fdbf1eb0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fdbf1eb0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bfdbf1eb0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bfdbf1eb0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fdbf1eb0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fdbf1eb0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bfdbf1eb05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bfdbf1eb05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bfc0a66c5e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bfc0a66c5e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bfdbf1eb05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bfdbf1eb05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bfc0a66c5e_2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bfc0a66c5e_2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bfdbf1eb05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bfdbf1eb05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fc0a66c5e_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fc0a66c5e_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bfdbf1eb05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bfdbf1eb05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(8 mins) Breakout Groups, 4 minutes diverge each human has 1 minute, 4 minutes converge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Group reporting - 1 minute per group</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(5 mins) Respondent: Katina</a:t>
            </a:r>
            <a:endParaRPr>
              <a:solidFill>
                <a:schemeClr val="dk1"/>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4ab8f74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4ab8f74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highlight>
                <a:srgbClr val="EFEFEF"/>
              </a:highlight>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bfc0a66c5e_2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bfc0a66c5e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bfdbf1eb05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bfdbf1eb05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bfdbf1eb05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bfdbf1eb05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fc0a66c5e_9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fc0a66c5e_9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bfc0a66c5e_9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bfc0a66c5e_9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bfc0a66c5e_9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bfc0a66c5e_9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bfc0a66c5e_9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bfc0a66c5e_9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bfc0a66c5e_9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bfc0a66c5e_9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bfc0a66c5e_9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bfc0a66c5e_9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fc0a66c5e_9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fc0a66c5e_9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fdbf1eb05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fdbf1eb05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bfc0a66c5e_9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bfc0a66c5e_9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fc0a66c5e_9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bfc0a66c5e_9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bfc0a66c5e_9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bfc0a66c5e_9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bfc0a66c5e_9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bfc0a66c5e_9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bfc0a66c5e_9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bfc0a66c5e_9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bfc0a66c5e_9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bfc0a66c5e_9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bfc0a66c5e_9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bfc0a66c5e_9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bfc0a66c5e_9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bfc0a66c5e_9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fc0a66c5e_9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fc0a66c5e_9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bfc0a66c5e_9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bfc0a66c5e_9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fc0a66c5e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fc0a66c5e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bfc0a66c5e_9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bfc0a66c5e_9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bfdbf1eb0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bfdbf1eb0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fdbf1eb0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fdbf1eb0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061d4fc1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061d4fc1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7.png"/><Relationship Id="rId4" Type="http://schemas.openxmlformats.org/officeDocument/2006/relationships/hyperlink" Target="http://www.youtube.com/watch?v=IuwxZSIS__4" TargetMode="External"/><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1" Type="http://schemas.openxmlformats.org/officeDocument/2006/relationships/image" Target="../media/image27.jpg"/><Relationship Id="rId10" Type="http://schemas.openxmlformats.org/officeDocument/2006/relationships/image" Target="../media/image31.jpg"/><Relationship Id="rId13" Type="http://schemas.openxmlformats.org/officeDocument/2006/relationships/image" Target="../media/image4.png"/><Relationship Id="rId12"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3.jpg"/><Relationship Id="rId9" Type="http://schemas.openxmlformats.org/officeDocument/2006/relationships/image" Target="../media/image9.jpg"/><Relationship Id="rId5" Type="http://schemas.openxmlformats.org/officeDocument/2006/relationships/image" Target="../media/image22.jpg"/><Relationship Id="rId6" Type="http://schemas.openxmlformats.org/officeDocument/2006/relationships/image" Target="../media/image5.jpg"/><Relationship Id="rId7" Type="http://schemas.openxmlformats.org/officeDocument/2006/relationships/image" Target="../media/image12.jpg"/><Relationship Id="rId8"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hyperlink" Target="http://www.youtube.com/watch?v=E3IM0AdQLLQ" TargetMode="External"/><Relationship Id="rId5" Type="http://schemas.openxmlformats.org/officeDocument/2006/relationships/image" Target="../media/image3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20" Type="http://schemas.openxmlformats.org/officeDocument/2006/relationships/image" Target="../media/image23.jpg"/><Relationship Id="rId11" Type="http://schemas.openxmlformats.org/officeDocument/2006/relationships/image" Target="../media/image15.jpg"/><Relationship Id="rId10" Type="http://schemas.openxmlformats.org/officeDocument/2006/relationships/image" Target="../media/image37.jpg"/><Relationship Id="rId13" Type="http://schemas.openxmlformats.org/officeDocument/2006/relationships/image" Target="../media/image16.jpg"/><Relationship Id="rId12"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3.jpg"/><Relationship Id="rId9" Type="http://schemas.openxmlformats.org/officeDocument/2006/relationships/image" Target="../media/image34.jpg"/><Relationship Id="rId15" Type="http://schemas.openxmlformats.org/officeDocument/2006/relationships/image" Target="../media/image25.jpg"/><Relationship Id="rId14" Type="http://schemas.openxmlformats.org/officeDocument/2006/relationships/image" Target="../media/image19.jpg"/><Relationship Id="rId17" Type="http://schemas.openxmlformats.org/officeDocument/2006/relationships/image" Target="../media/image21.png"/><Relationship Id="rId16" Type="http://schemas.openxmlformats.org/officeDocument/2006/relationships/image" Target="../media/image20.gif"/><Relationship Id="rId5" Type="http://schemas.openxmlformats.org/officeDocument/2006/relationships/image" Target="../media/image29.jpg"/><Relationship Id="rId19" Type="http://schemas.openxmlformats.org/officeDocument/2006/relationships/image" Target="../media/image56.jpg"/><Relationship Id="rId6" Type="http://schemas.openxmlformats.org/officeDocument/2006/relationships/image" Target="../media/image10.jpg"/><Relationship Id="rId18" Type="http://schemas.openxmlformats.org/officeDocument/2006/relationships/image" Target="../media/image40.jpg"/><Relationship Id="rId7" Type="http://schemas.openxmlformats.org/officeDocument/2006/relationships/image" Target="../media/image18.jpg"/><Relationship Id="rId8" Type="http://schemas.openxmlformats.org/officeDocument/2006/relationships/image" Target="../media/image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9.png"/><Relationship Id="rId4" Type="http://schemas.openxmlformats.org/officeDocument/2006/relationships/image" Target="../media/image6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0.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A3E0"/>
        </a:solidFill>
      </p:bgPr>
    </p:bg>
    <p:spTree>
      <p:nvGrpSpPr>
        <p:cNvPr id="53" name="Shape 53"/>
        <p:cNvGrpSpPr/>
        <p:nvPr/>
      </p:nvGrpSpPr>
      <p:grpSpPr>
        <a:xfrm>
          <a:off x="0" y="0"/>
          <a:ext cx="0" cy="0"/>
          <a:chOff x="0" y="0"/>
          <a:chExt cx="0" cy="0"/>
        </a:xfrm>
      </p:grpSpPr>
      <p:pic>
        <p:nvPicPr>
          <p:cNvPr descr="Blue slide with white text. The text reads: Humane Tech Design Studios. Future of Work at the Humane-Technology Frontier with Host Katina Michael. The Studio will begin momentarily. Above the white text are five black icons at the top of the screen, from left to right: a pointer finger clicking a laptop, an envelope layered onto a gear, our Humane Tech logo with a labyrinth design, a human head with circuit inside its brain, and a wrench turning a gear with arrows pointing up. At the bottom right hand corner of the slide there is a ASU Lincoln Center for Applied Ethics logo." id="54" name="Google Shape;54;p13" title="Humane Tech Design Studio Title Screen"/>
          <p:cNvPicPr preferRelativeResize="0"/>
          <p:nvPr/>
        </p:nvPicPr>
        <p:blipFill>
          <a:blip r:embed="rId3">
            <a:alphaModFix/>
          </a:blip>
          <a:stretch>
            <a:fillRect/>
          </a:stretch>
        </p:blipFill>
        <p:spPr>
          <a:xfrm>
            <a:off x="0" y="66675"/>
            <a:ext cx="9144000" cy="5143500"/>
          </a:xfrm>
          <a:prstGeom prst="rect">
            <a:avLst/>
          </a:prstGeom>
          <a:noFill/>
          <a:ln>
            <a:noFill/>
          </a:ln>
        </p:spPr>
      </p:pic>
      <p:pic>
        <p:nvPicPr>
          <p:cNvPr descr="another song form pineapple express" id="55" name="Google Shape;55;p13" title="Eddy Grant-Electric Avenue">
            <a:hlinkClick r:id="rId4"/>
          </p:cNvPr>
          <p:cNvPicPr preferRelativeResize="0"/>
          <p:nvPr/>
        </p:nvPicPr>
        <p:blipFill>
          <a:blip r:embed="rId5">
            <a:alphaModFix/>
          </a:blip>
          <a:stretch>
            <a:fillRect/>
          </a:stretch>
        </p:blipFill>
        <p:spPr>
          <a:xfrm>
            <a:off x="179600" y="3840300"/>
            <a:ext cx="1633050" cy="1224800"/>
          </a:xfrm>
          <a:prstGeom prst="rect">
            <a:avLst/>
          </a:prstGeom>
          <a:noFill/>
          <a:ln>
            <a:noFill/>
          </a:ln>
        </p:spPr>
      </p:pic>
      <p:sp>
        <p:nvSpPr>
          <p:cNvPr id="56" name="Google Shape;56;p13"/>
          <p:cNvSpPr txBox="1"/>
          <p:nvPr/>
        </p:nvSpPr>
        <p:spPr>
          <a:xfrm>
            <a:off x="2410800" y="4407625"/>
            <a:ext cx="4322400" cy="4002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The Studio will begin momentarily.</a:t>
            </a:r>
            <a:endParaRPr>
              <a:solidFill>
                <a:srgbClr val="FFFFFF"/>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2"/>
          <p:cNvPicPr preferRelativeResize="0"/>
          <p:nvPr/>
        </p:nvPicPr>
        <p:blipFill>
          <a:blip r:embed="rId3">
            <a:alphaModFix/>
          </a:blip>
          <a:stretch>
            <a:fillRect/>
          </a:stretch>
        </p:blipFill>
        <p:spPr>
          <a:xfrm>
            <a:off x="6840063" y="4139513"/>
            <a:ext cx="2129425" cy="1064700"/>
          </a:xfrm>
          <a:prstGeom prst="rect">
            <a:avLst/>
          </a:prstGeom>
          <a:noFill/>
          <a:ln>
            <a:noFill/>
          </a:ln>
        </p:spPr>
      </p:pic>
      <p:pic>
        <p:nvPicPr>
          <p:cNvPr descr="Infographic divided into three sections: insight identification, insight integration, and insight activation. The first section &quot;insight identification&quot; has text that says: independent, aspirational, mess making. Divergent thinking turns on the faucet of the mind. Be imaginative. Act without Constraints, as if anything is possible/ Seek quantity and exhaust all possibilities. Turn off judgement. Be generative and combinatorial. Build on each other's ideas. Wild and crazy are welcome! Second section &quot;insight integration&quot; has text that says: collective, grounded, meaning making. Convergent thinking uses the &quot;funnel&quot; of the mind. Be analytical. Sort, cluster, and organize. Searching for themes, patterns, and essence. Seek quality in the representation of ideas. Less about &quot;voting for one&quot; and more about &quot;describing the sum.&quot; The third and last section &quot;insight activation&quot; has text that says: synthesize, integrate, move forward. Activation is where insight moves from conceptual to personal, from theoretical to tangible, from vague to specific and intimate. The goal is to create beautiful questions, inspiring enough to motivate us to integrate them into their own lives. " id="191" name="Google Shape;191;p22" title="The Rhythm of Today's Studio Three Movements"/>
          <p:cNvPicPr preferRelativeResize="0"/>
          <p:nvPr/>
        </p:nvPicPr>
        <p:blipFill>
          <a:blip r:embed="rId4">
            <a:alphaModFix/>
          </a:blip>
          <a:stretch>
            <a:fillRect/>
          </a:stretch>
        </p:blipFill>
        <p:spPr>
          <a:xfrm>
            <a:off x="1642738" y="109350"/>
            <a:ext cx="5161781"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Infographic divided into six sections divided into two columns with three sections. In order from left column downwards then right column downwards: raise all voices, be real, listen deeply, embrace uncertainty, play, exercise imagination. " id="196" name="Google Shape;196;p23" title="More guidelines for the design studio"/>
          <p:cNvPicPr preferRelativeResize="0"/>
          <p:nvPr/>
        </p:nvPicPr>
        <p:blipFill>
          <a:blip r:embed="rId3">
            <a:alphaModFix/>
          </a:blip>
          <a:stretch>
            <a:fillRect/>
          </a:stretch>
        </p:blipFill>
        <p:spPr>
          <a:xfrm>
            <a:off x="0" y="0"/>
            <a:ext cx="9144000" cy="51435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4"/>
          <p:cNvPicPr preferRelativeResize="0"/>
          <p:nvPr/>
        </p:nvPicPr>
        <p:blipFill>
          <a:blip r:embed="rId3">
            <a:alphaModFix/>
          </a:blip>
          <a:stretch>
            <a:fillRect/>
          </a:stretch>
        </p:blipFill>
        <p:spPr>
          <a:xfrm>
            <a:off x="6840063" y="4139513"/>
            <a:ext cx="2129425" cy="1064700"/>
          </a:xfrm>
          <a:prstGeom prst="rect">
            <a:avLst/>
          </a:prstGeom>
          <a:noFill/>
          <a:ln>
            <a:noFill/>
          </a:ln>
        </p:spPr>
      </p:pic>
      <p:pic>
        <p:nvPicPr>
          <p:cNvPr descr="The white background first section titled what is a design studio has a black lightbulb idea icon on the left side and black text on the right side. The text says: creative, collective, inspiring. The Design studio activates &quot;humane&quot; expertise to generate beautiful questions. &quot;How Might We...&quot; questions inspiring enough that participants who frame them are excited to try it out in real life. " id="203" name="Google Shape;203;p24" title="What is a design studio?"/>
          <p:cNvPicPr preferRelativeResize="0"/>
          <p:nvPr/>
        </p:nvPicPr>
        <p:blipFill rotWithShape="1">
          <a:blip r:embed="rId4">
            <a:alphaModFix/>
          </a:blip>
          <a:srcRect b="77046" l="24235" r="24775" t="0"/>
          <a:stretch/>
        </p:blipFill>
        <p:spPr>
          <a:xfrm>
            <a:off x="1667007" y="279775"/>
            <a:ext cx="5430097" cy="1518726"/>
          </a:xfrm>
          <a:prstGeom prst="rect">
            <a:avLst/>
          </a:prstGeom>
          <a:noFill/>
          <a:ln>
            <a:noFill/>
          </a:ln>
        </p:spPr>
      </p:pic>
      <p:pic>
        <p:nvPicPr>
          <p:cNvPr descr="The blue background second section is titled why design studio? The black icon on the left is three people with a shared lightbulb idea above their head. To the right of the icon is white text stating: Co-creative, participatory, action-oriented. Our design studios are based on the principles of Co-Design and Participatory Action Research. The insights generated through these studios will provide the inputs and framing for the next in a co-creative, generative, and participatory model." id="204" name="Google Shape;204;p24" title="Why design studio?"/>
          <p:cNvPicPr preferRelativeResize="0"/>
          <p:nvPr/>
        </p:nvPicPr>
        <p:blipFill rotWithShape="1">
          <a:blip r:embed="rId4">
            <a:alphaModFix/>
          </a:blip>
          <a:srcRect b="0" l="24228" r="24784" t="71198"/>
          <a:stretch/>
        </p:blipFill>
        <p:spPr>
          <a:xfrm>
            <a:off x="1696197" y="2156407"/>
            <a:ext cx="5430097" cy="1905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p:nvPr/>
        </p:nvSpPr>
        <p:spPr>
          <a:xfrm>
            <a:off x="-10050" y="9475"/>
            <a:ext cx="9144000" cy="5143500"/>
          </a:xfrm>
          <a:prstGeom prst="rect">
            <a:avLst/>
          </a:prstGeom>
          <a:solidFill>
            <a:srgbClr val="00A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txBox="1"/>
          <p:nvPr/>
        </p:nvSpPr>
        <p:spPr>
          <a:xfrm>
            <a:off x="1034400" y="1926750"/>
            <a:ext cx="70752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Prelude </a:t>
            </a:r>
            <a:endParaRPr b="1" sz="4800">
              <a:solidFill>
                <a:srgbClr val="FFFFFF"/>
              </a:solidFill>
              <a:latin typeface="Montserrat"/>
              <a:ea typeface="Montserrat"/>
              <a:cs typeface="Montserrat"/>
              <a:sym typeface="Montserrat"/>
            </a:endParaRPr>
          </a:p>
        </p:txBody>
      </p:sp>
      <p:sp>
        <p:nvSpPr>
          <p:cNvPr id="211" name="Google Shape;211;p25"/>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25"/>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p:nvPr/>
        </p:nvSpPr>
        <p:spPr>
          <a:xfrm>
            <a:off x="-10050" y="9475"/>
            <a:ext cx="9144000" cy="5143500"/>
          </a:xfrm>
          <a:prstGeom prst="rect">
            <a:avLst/>
          </a:prstGeom>
          <a:solidFill>
            <a:srgbClr val="00A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txBox="1"/>
          <p:nvPr/>
        </p:nvSpPr>
        <p:spPr>
          <a:xfrm>
            <a:off x="1024350" y="1596750"/>
            <a:ext cx="70752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Why this </a:t>
            </a:r>
            <a:endParaRPr b="1" sz="48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design studio?</a:t>
            </a:r>
            <a:endParaRPr b="1" sz="4800">
              <a:solidFill>
                <a:srgbClr val="FFFFFF"/>
              </a:solidFill>
              <a:latin typeface="Montserrat"/>
              <a:ea typeface="Montserrat"/>
              <a:cs typeface="Montserrat"/>
              <a:sym typeface="Montserrat"/>
            </a:endParaRPr>
          </a:p>
        </p:txBody>
      </p:sp>
      <p:sp>
        <p:nvSpPr>
          <p:cNvPr id="219" name="Google Shape;219;p26"/>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6"/>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p:nvPr/>
        </p:nvSpPr>
        <p:spPr>
          <a:xfrm>
            <a:off x="-10050" y="9475"/>
            <a:ext cx="9144000" cy="5143500"/>
          </a:xfrm>
          <a:prstGeom prst="rect">
            <a:avLst/>
          </a:prstGeom>
          <a:solidFill>
            <a:srgbClr val="00A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txBox="1"/>
          <p:nvPr/>
        </p:nvSpPr>
        <p:spPr>
          <a:xfrm>
            <a:off x="1024350" y="2084250"/>
            <a:ext cx="70752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Movement #1</a:t>
            </a:r>
            <a:r>
              <a:rPr b="1" lang="en" sz="4800">
                <a:solidFill>
                  <a:srgbClr val="FFFFFF"/>
                </a:solidFill>
                <a:latin typeface="Montserrat"/>
                <a:ea typeface="Montserrat"/>
                <a:cs typeface="Montserrat"/>
                <a:sym typeface="Montserrat"/>
              </a:rPr>
              <a:t> </a:t>
            </a:r>
            <a:endParaRPr b="1" sz="4800">
              <a:solidFill>
                <a:srgbClr val="FFFFFF"/>
              </a:solidFill>
              <a:latin typeface="Montserrat"/>
              <a:ea typeface="Montserrat"/>
              <a:cs typeface="Montserrat"/>
              <a:sym typeface="Montserrat"/>
            </a:endParaRPr>
          </a:p>
        </p:txBody>
      </p:sp>
      <p:sp>
        <p:nvSpPr>
          <p:cNvPr id="227" name="Google Shape;227;p27"/>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27"/>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p:nvPr/>
        </p:nvSpPr>
        <p:spPr>
          <a:xfrm>
            <a:off x="461425" y="792724"/>
            <a:ext cx="3115500" cy="355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28"/>
          <p:cNvPicPr preferRelativeResize="0"/>
          <p:nvPr/>
        </p:nvPicPr>
        <p:blipFill>
          <a:blip r:embed="rId3">
            <a:alphaModFix/>
          </a:blip>
          <a:stretch>
            <a:fillRect/>
          </a:stretch>
        </p:blipFill>
        <p:spPr>
          <a:xfrm>
            <a:off x="4239152" y="1075929"/>
            <a:ext cx="986970" cy="906696"/>
          </a:xfrm>
          <a:prstGeom prst="rect">
            <a:avLst/>
          </a:prstGeom>
          <a:noFill/>
          <a:ln>
            <a:noFill/>
          </a:ln>
        </p:spPr>
      </p:pic>
      <p:pic>
        <p:nvPicPr>
          <p:cNvPr id="235" name="Google Shape;235;p28"/>
          <p:cNvPicPr preferRelativeResize="0"/>
          <p:nvPr/>
        </p:nvPicPr>
        <p:blipFill>
          <a:blip r:embed="rId4">
            <a:alphaModFix/>
          </a:blip>
          <a:stretch>
            <a:fillRect/>
          </a:stretch>
        </p:blipFill>
        <p:spPr>
          <a:xfrm>
            <a:off x="4630527" y="2690536"/>
            <a:ext cx="994028" cy="1016474"/>
          </a:xfrm>
          <a:prstGeom prst="rect">
            <a:avLst/>
          </a:prstGeom>
          <a:noFill/>
          <a:ln>
            <a:noFill/>
          </a:ln>
        </p:spPr>
      </p:pic>
      <p:sp>
        <p:nvSpPr>
          <p:cNvPr id="236" name="Google Shape;236;p28"/>
          <p:cNvSpPr/>
          <p:nvPr/>
        </p:nvSpPr>
        <p:spPr>
          <a:xfrm rot="10800000">
            <a:off x="5052795" y="3731388"/>
            <a:ext cx="149400" cy="456300"/>
          </a:xfrm>
          <a:prstGeom prst="triangle">
            <a:avLst>
              <a:gd fmla="val 50000" name="adj"/>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4797198" y="2041737"/>
            <a:ext cx="657300" cy="773400"/>
          </a:xfrm>
          <a:prstGeom prst="triangle">
            <a:avLst>
              <a:gd fmla="val 50000" name="adj"/>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rot="5400000">
            <a:off x="5085062" y="2519566"/>
            <a:ext cx="81900" cy="652500"/>
          </a:xfrm>
          <a:prstGeom prst="flowChartDelay">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txBox="1"/>
          <p:nvPr/>
        </p:nvSpPr>
        <p:spPr>
          <a:xfrm>
            <a:off x="5981871" y="835248"/>
            <a:ext cx="3115800" cy="14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Montserrat"/>
                <a:ea typeface="Montserrat"/>
                <a:cs typeface="Montserrat"/>
                <a:sym typeface="Montserrat"/>
              </a:rPr>
              <a:t>Diverge  </a:t>
            </a:r>
            <a:endParaRPr b="1"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No judgement</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Go for quantity!</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latin typeface="Montserrat"/>
                <a:ea typeface="Montserrat"/>
                <a:cs typeface="Montserrat"/>
                <a:sym typeface="Montserrat"/>
              </a:rPr>
              <a:t>“</a:t>
            </a:r>
            <a:r>
              <a:rPr lang="en" sz="1600">
                <a:solidFill>
                  <a:srgbClr val="000000"/>
                </a:solidFill>
                <a:latin typeface="Montserrat"/>
                <a:ea typeface="Montserrat"/>
                <a:cs typeface="Montserrat"/>
                <a:sym typeface="Montserrat"/>
              </a:rPr>
              <a:t>Yes, and…</a:t>
            </a:r>
            <a:r>
              <a:rPr lang="en" sz="1600">
                <a:latin typeface="Montserrat"/>
                <a:ea typeface="Montserrat"/>
                <a:cs typeface="Montserrat"/>
                <a:sym typeface="Montserrat"/>
              </a:rPr>
              <a:t>”</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Be bold!</a:t>
            </a:r>
            <a:endParaRPr sz="1600">
              <a:solidFill>
                <a:srgbClr val="000000"/>
              </a:solidFill>
              <a:latin typeface="Montserrat"/>
              <a:ea typeface="Montserrat"/>
              <a:cs typeface="Montserrat"/>
              <a:sym typeface="Montserrat"/>
            </a:endParaRPr>
          </a:p>
        </p:txBody>
      </p:sp>
      <p:sp>
        <p:nvSpPr>
          <p:cNvPr id="240" name="Google Shape;240;p28"/>
          <p:cNvSpPr txBox="1"/>
          <p:nvPr/>
        </p:nvSpPr>
        <p:spPr>
          <a:xfrm>
            <a:off x="5981868" y="2893421"/>
            <a:ext cx="3286200" cy="14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Montserrat"/>
                <a:ea typeface="Montserrat"/>
                <a:cs typeface="Montserrat"/>
                <a:sym typeface="Montserrat"/>
              </a:rPr>
              <a:t>Converge </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Strategic judgement</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Go for quality!</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Praise first</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Be bold!</a:t>
            </a:r>
            <a:endParaRPr sz="1600">
              <a:solidFill>
                <a:srgbClr val="000000"/>
              </a:solidFill>
              <a:latin typeface="Montserrat"/>
              <a:ea typeface="Montserrat"/>
              <a:cs typeface="Montserrat"/>
              <a:sym typeface="Montserrat"/>
            </a:endParaRPr>
          </a:p>
        </p:txBody>
      </p:sp>
      <p:sp>
        <p:nvSpPr>
          <p:cNvPr id="241" name="Google Shape;241;p28"/>
          <p:cNvSpPr/>
          <p:nvPr/>
        </p:nvSpPr>
        <p:spPr>
          <a:xfrm>
            <a:off x="493063" y="822763"/>
            <a:ext cx="3052200" cy="3528000"/>
          </a:xfrm>
          <a:prstGeom prst="rect">
            <a:avLst/>
          </a:prstGeom>
          <a:noFill/>
          <a:ln>
            <a:noFill/>
          </a:ln>
        </p:spPr>
        <p:txBody>
          <a:bodyPr anchorCtr="0" anchor="t" bIns="50775" lIns="101575" spcFirstLastPara="1" rIns="101575" wrap="square" tIns="50775">
            <a:noAutofit/>
          </a:bodyPr>
          <a:lstStyle/>
          <a:p>
            <a:pPr indent="0" lvl="0" marL="0" rtl="0" algn="l">
              <a:lnSpc>
                <a:spcPct val="100000"/>
              </a:lnSpc>
              <a:spcBef>
                <a:spcPts val="0"/>
              </a:spcBef>
              <a:spcAft>
                <a:spcPts val="0"/>
              </a:spcAft>
              <a:buClr>
                <a:srgbClr val="000000"/>
              </a:buClr>
              <a:buSzPts val="2000"/>
              <a:buFont typeface="Arial"/>
              <a:buNone/>
            </a:pPr>
            <a:r>
              <a:rPr b="1" lang="en" sz="1800">
                <a:latin typeface="Montserrat"/>
                <a:ea typeface="Montserrat"/>
                <a:cs typeface="Montserrat"/>
                <a:sym typeface="Montserrat"/>
              </a:rPr>
              <a:t>Use 2 </a:t>
            </a:r>
            <a:r>
              <a:rPr b="1" lang="en" sz="1800">
                <a:solidFill>
                  <a:srgbClr val="000000"/>
                </a:solidFill>
                <a:latin typeface="Montserrat"/>
                <a:ea typeface="Montserrat"/>
                <a:cs typeface="Montserrat"/>
                <a:sym typeface="Montserrat"/>
              </a:rPr>
              <a:t>Thinking Modes: Diverge </a:t>
            </a:r>
            <a:r>
              <a:rPr b="1" i="1" lang="en" sz="1800">
                <a:latin typeface="Montserrat"/>
                <a:ea typeface="Montserrat"/>
                <a:cs typeface="Montserrat"/>
                <a:sym typeface="Montserrat"/>
              </a:rPr>
              <a:t>then</a:t>
            </a:r>
            <a:r>
              <a:rPr b="1" lang="en" sz="1800">
                <a:solidFill>
                  <a:srgbClr val="000000"/>
                </a:solidFill>
                <a:latin typeface="Montserrat"/>
                <a:ea typeface="Montserrat"/>
                <a:cs typeface="Montserrat"/>
                <a:sym typeface="Montserrat"/>
              </a:rPr>
              <a:t> Converge</a:t>
            </a:r>
            <a:endParaRPr b="1" sz="18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t/>
            </a:r>
            <a:endParaRPr b="1" sz="1800">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rPr lang="en">
                <a:latin typeface="Montserrat"/>
                <a:ea typeface="Montserrat"/>
                <a:cs typeface="Montserrat"/>
                <a:sym typeface="Montserrat"/>
              </a:rPr>
              <a:t>When you are generating ideas with your group, please use these 2 distinct thinking modes, in this order. </a:t>
            </a:r>
            <a:endParaRPr>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t/>
            </a:r>
            <a:endParaRPr>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rPr b="1" lang="en">
                <a:latin typeface="Montserrat"/>
                <a:ea typeface="Montserrat"/>
                <a:cs typeface="Montserrat"/>
                <a:sym typeface="Montserrat"/>
              </a:rPr>
              <a:t>First Diverge:</a:t>
            </a:r>
            <a:r>
              <a:rPr lang="en">
                <a:latin typeface="Montserrat"/>
                <a:ea typeface="Montserrat"/>
                <a:cs typeface="Montserrat"/>
                <a:sym typeface="Montserrat"/>
              </a:rPr>
              <a:t> get all of your ideas out </a:t>
            </a:r>
            <a:r>
              <a:rPr i="1" lang="en">
                <a:latin typeface="Montserrat"/>
                <a:ea typeface="Montserrat"/>
                <a:cs typeface="Montserrat"/>
                <a:sym typeface="Montserrat"/>
              </a:rPr>
              <a:t>individually</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t/>
            </a:r>
            <a:endParaRPr>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rPr b="1" lang="en">
                <a:latin typeface="Montserrat"/>
                <a:ea typeface="Montserrat"/>
                <a:cs typeface="Montserrat"/>
                <a:sym typeface="Montserrat"/>
              </a:rPr>
              <a:t>Then Converge:</a:t>
            </a:r>
            <a:r>
              <a:rPr lang="en">
                <a:latin typeface="Montserrat"/>
                <a:ea typeface="Montserrat"/>
                <a:cs typeface="Montserrat"/>
                <a:sym typeface="Montserrat"/>
              </a:rPr>
              <a:t> review what you have, find patterns and see what is emerging then discuss and make decisions. </a:t>
            </a:r>
            <a:endParaRPr b="1" sz="1800">
              <a:latin typeface="Montserrat"/>
              <a:ea typeface="Montserrat"/>
              <a:cs typeface="Montserrat"/>
              <a:sym typeface="Montserrat"/>
            </a:endParaRPr>
          </a:p>
        </p:txBody>
      </p:sp>
      <p:sp>
        <p:nvSpPr>
          <p:cNvPr id="242" name="Google Shape;242;p28"/>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8"/>
          <p:cNvPicPr preferRelativeResize="0"/>
          <p:nvPr/>
        </p:nvPicPr>
        <p:blipFill>
          <a:blip r:embed="rId5">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nvSpPr>
        <p:spPr>
          <a:xfrm>
            <a:off x="1275875" y="757225"/>
            <a:ext cx="7075200" cy="9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Montserrat"/>
                <a:ea typeface="Montserrat"/>
                <a:cs typeface="Montserrat"/>
                <a:sym typeface="Montserrat"/>
              </a:rPr>
              <a:t>“</a:t>
            </a:r>
            <a:r>
              <a:rPr b="1" lang="en" sz="4000">
                <a:latin typeface="Montserrat"/>
                <a:ea typeface="Montserrat"/>
                <a:cs typeface="Montserrat"/>
                <a:sym typeface="Montserrat"/>
              </a:rPr>
              <a:t>How has your experience of work changed since the beginning of the pandemic</a:t>
            </a:r>
            <a:r>
              <a:rPr b="1" lang="en" sz="4000">
                <a:latin typeface="Montserrat"/>
                <a:ea typeface="Montserrat"/>
                <a:cs typeface="Montserrat"/>
                <a:sym typeface="Montserrat"/>
              </a:rPr>
              <a:t>?”</a:t>
            </a:r>
            <a:endParaRPr b="1" sz="4000">
              <a:latin typeface="Montserrat"/>
              <a:ea typeface="Montserrat"/>
              <a:cs typeface="Montserrat"/>
              <a:sym typeface="Montserrat"/>
            </a:endParaRPr>
          </a:p>
        </p:txBody>
      </p:sp>
      <p:sp>
        <p:nvSpPr>
          <p:cNvPr id="249" name="Google Shape;249;p29"/>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29"/>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p:nvPr/>
        </p:nvSpPr>
        <p:spPr>
          <a:xfrm>
            <a:off x="3849125" y="1412100"/>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diverge.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converge.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latin typeface="Montserrat"/>
              <a:ea typeface="Montserrat"/>
              <a:cs typeface="Montserrat"/>
              <a:sym typeface="Montserrat"/>
            </a:endParaRPr>
          </a:p>
        </p:txBody>
      </p:sp>
      <p:sp>
        <p:nvSpPr>
          <p:cNvPr id="256" name="Google Shape;256;p30"/>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1</a:t>
            </a:r>
            <a:endParaRPr sz="1100">
              <a:solidFill>
                <a:schemeClr val="dk1"/>
              </a:solidFill>
              <a:latin typeface="Montserrat"/>
              <a:ea typeface="Montserrat"/>
              <a:cs typeface="Montserrat"/>
              <a:sym typeface="Montserrat"/>
            </a:endParaRPr>
          </a:p>
        </p:txBody>
      </p:sp>
      <p:sp>
        <p:nvSpPr>
          <p:cNvPr id="257" name="Google Shape;257;p30"/>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How has work changed?</a:t>
            </a:r>
            <a:endParaRPr b="1" sz="4100">
              <a:highlight>
                <a:srgbClr val="FFC627"/>
              </a:highlight>
              <a:latin typeface="Montserrat"/>
              <a:ea typeface="Montserrat"/>
              <a:cs typeface="Montserrat"/>
              <a:sym typeface="Montserrat"/>
            </a:endParaRPr>
          </a:p>
        </p:txBody>
      </p:sp>
      <p:sp>
        <p:nvSpPr>
          <p:cNvPr id="258" name="Google Shape;258;p30"/>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0"/>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260" name="Google Shape;260;p30"/>
          <p:cNvSpPr txBox="1"/>
          <p:nvPr/>
        </p:nvSpPr>
        <p:spPr>
          <a:xfrm>
            <a:off x="354950" y="3133325"/>
            <a:ext cx="30699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Breakout Room 1</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Erica O’Neil</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Adrianna Matthews</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Barry Brown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Irasema Coronado</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Ian Bogost </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Dédé Tetsubayashi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r>
              <a:rPr lang="en" sz="800">
                <a:solidFill>
                  <a:srgbClr val="666666"/>
                </a:solidFill>
                <a:highlight>
                  <a:srgbClr val="D9D9D9"/>
                </a:highlight>
                <a:latin typeface="Montserrat"/>
                <a:ea typeface="Montserrat"/>
                <a:cs typeface="Montserrat"/>
                <a:sym typeface="Montserrat"/>
              </a:rPr>
              <a:t> </a:t>
            </a:r>
            <a:endParaRPr sz="800">
              <a:solidFill>
                <a:srgbClr val="666666"/>
              </a:solidFill>
              <a:highlight>
                <a:srgbClr val="D9D9D9"/>
              </a:highlight>
              <a:latin typeface="Montserrat"/>
              <a:ea typeface="Montserrat"/>
              <a:cs typeface="Montserrat"/>
              <a:sym typeface="Montserrat"/>
            </a:endParaRPr>
          </a:p>
        </p:txBody>
      </p:sp>
      <p:sp>
        <p:nvSpPr>
          <p:cNvPr id="266" name="Google Shape;266;p31"/>
          <p:cNvSpPr/>
          <p:nvPr/>
        </p:nvSpPr>
        <p:spPr>
          <a:xfrm>
            <a:off x="31832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Teaching adaptation to technology</a:t>
            </a:r>
            <a:endParaRPr sz="900"/>
          </a:p>
        </p:txBody>
      </p:sp>
      <p:sp>
        <p:nvSpPr>
          <p:cNvPr id="267" name="Google Shape;267;p31"/>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434343"/>
                </a:solidFill>
                <a:highlight>
                  <a:srgbClr val="C9DAF8"/>
                </a:highlight>
                <a:latin typeface="Montserrat"/>
                <a:ea typeface="Montserrat"/>
                <a:cs typeface="Montserrat"/>
                <a:sym typeface="Montserrat"/>
              </a:rPr>
              <a:t>blue sticky notes</a:t>
            </a:r>
            <a:r>
              <a:rPr lang="en" sz="800">
                <a:solidFill>
                  <a:srgbClr val="434343"/>
                </a:solidFill>
                <a:highlight>
                  <a:srgbClr val="D9D9D9"/>
                </a:highlight>
                <a:latin typeface="Montserrat"/>
                <a:ea typeface="Montserrat"/>
                <a:cs typeface="Montserrat"/>
                <a:sym typeface="Montserrat"/>
              </a:rPr>
              <a:t> below. </a:t>
            </a:r>
            <a:endParaRPr sz="800">
              <a:solidFill>
                <a:srgbClr val="434343"/>
              </a:solidFill>
              <a:highlight>
                <a:srgbClr val="D9D9D9"/>
              </a:highlight>
              <a:latin typeface="Montserrat"/>
              <a:ea typeface="Montserrat"/>
              <a:cs typeface="Montserrat"/>
              <a:sym typeface="Montserrat"/>
            </a:endParaRPr>
          </a:p>
        </p:txBody>
      </p:sp>
      <p:cxnSp>
        <p:nvCxnSpPr>
          <p:cNvPr id="268" name="Google Shape;268;p31"/>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269" name="Google Shape;269;p31"/>
          <p:cNvSpPr/>
          <p:nvPr/>
        </p:nvSpPr>
        <p:spPr>
          <a:xfrm>
            <a:off x="1629610"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Workspace in home, bringing work home</a:t>
            </a:r>
            <a:endParaRPr sz="900"/>
          </a:p>
        </p:txBody>
      </p:sp>
      <p:sp>
        <p:nvSpPr>
          <p:cNvPr id="270" name="Google Shape;270;p31"/>
          <p:cNvSpPr/>
          <p:nvPr/>
        </p:nvSpPr>
        <p:spPr>
          <a:xfrm>
            <a:off x="294089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Familial adaptations: telemedicine</a:t>
            </a:r>
            <a:endParaRPr sz="900"/>
          </a:p>
        </p:txBody>
      </p:sp>
      <p:sp>
        <p:nvSpPr>
          <p:cNvPr id="271" name="Google Shape;271;p31"/>
          <p:cNvSpPr/>
          <p:nvPr/>
        </p:nvSpPr>
        <p:spPr>
          <a:xfrm>
            <a:off x="4245916"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Time found: Commute and parking</a:t>
            </a:r>
            <a:endParaRPr sz="900"/>
          </a:p>
        </p:txBody>
      </p:sp>
      <p:sp>
        <p:nvSpPr>
          <p:cNvPr id="272" name="Google Shape;272;p31"/>
          <p:cNvSpPr/>
          <p:nvPr/>
        </p:nvSpPr>
        <p:spPr>
          <a:xfrm>
            <a:off x="7461525" y="3347224"/>
            <a:ext cx="1331400" cy="12369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Salaried and caregiving work: Invisible work is more visible</a:t>
            </a:r>
            <a:endParaRPr b="1" sz="1000"/>
          </a:p>
        </p:txBody>
      </p:sp>
      <p:sp>
        <p:nvSpPr>
          <p:cNvPr id="273" name="Google Shape;273;p31"/>
          <p:cNvSpPr/>
          <p:nvPr/>
        </p:nvSpPr>
        <p:spPr>
          <a:xfrm>
            <a:off x="5912225" y="3347224"/>
            <a:ext cx="1331400" cy="12369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Protective concerns around health =/= protective concerns around work</a:t>
            </a:r>
            <a:endParaRPr b="1" sz="1000"/>
          </a:p>
        </p:txBody>
      </p:sp>
      <p:sp>
        <p:nvSpPr>
          <p:cNvPr id="274" name="Google Shape;274;p31"/>
          <p:cNvSpPr/>
          <p:nvPr/>
        </p:nvSpPr>
        <p:spPr>
          <a:xfrm>
            <a:off x="5912225" y="2186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Knowledge work and privilege </a:t>
            </a:r>
            <a:endParaRPr b="1" sz="1000"/>
          </a:p>
        </p:txBody>
      </p:sp>
      <p:sp>
        <p:nvSpPr>
          <p:cNvPr id="275" name="Google Shape;275;p31"/>
          <p:cNvSpPr/>
          <p:nvPr/>
        </p:nvSpPr>
        <p:spPr>
          <a:xfrm>
            <a:off x="7461528" y="2186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Familial constraints/duties</a:t>
            </a:r>
            <a:endParaRPr b="1" sz="1000"/>
          </a:p>
        </p:txBody>
      </p:sp>
      <p:sp>
        <p:nvSpPr>
          <p:cNvPr id="276" name="Google Shape;276;p31"/>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1</a:t>
            </a:r>
            <a:r>
              <a:rPr lang="en" sz="1200">
                <a:latin typeface="Montserrat"/>
                <a:ea typeface="Montserrat"/>
                <a:cs typeface="Montserrat"/>
                <a:sym typeface="Montserrat"/>
              </a:rPr>
              <a:t>, </a:t>
            </a:r>
            <a:r>
              <a:rPr lang="en" sz="1200">
                <a:latin typeface="Montserrat"/>
                <a:ea typeface="Montserrat"/>
                <a:cs typeface="Montserrat"/>
                <a:sym typeface="Montserrat"/>
              </a:rPr>
              <a:t>Breakout Group </a:t>
            </a:r>
            <a:r>
              <a:rPr b="1" lang="en" sz="1200">
                <a:latin typeface="Montserrat"/>
                <a:ea typeface="Montserrat"/>
                <a:cs typeface="Montserrat"/>
                <a:sym typeface="Montserrat"/>
              </a:rPr>
              <a:t>1</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“How has your experience of work changed since the beginning of the pandemic?” </a:t>
            </a:r>
            <a:endParaRPr b="1" i="0" sz="1600" u="none" cap="none" strike="noStrike">
              <a:solidFill>
                <a:srgbClr val="000000"/>
              </a:solidFill>
              <a:latin typeface="Montserrat"/>
              <a:ea typeface="Montserrat"/>
              <a:cs typeface="Montserrat"/>
              <a:sym typeface="Montserrat"/>
            </a:endParaRPr>
          </a:p>
        </p:txBody>
      </p:sp>
      <p:pic>
        <p:nvPicPr>
          <p:cNvPr id="277" name="Google Shape;277;p31"/>
          <p:cNvPicPr preferRelativeResize="0"/>
          <p:nvPr/>
        </p:nvPicPr>
        <p:blipFill>
          <a:blip r:embed="rId3">
            <a:alphaModFix/>
          </a:blip>
          <a:stretch>
            <a:fillRect/>
          </a:stretch>
        </p:blipFill>
        <p:spPr>
          <a:xfrm>
            <a:off x="8583775" y="4814675"/>
            <a:ext cx="560224" cy="328825"/>
          </a:xfrm>
          <a:prstGeom prst="rect">
            <a:avLst/>
          </a:prstGeom>
          <a:noFill/>
          <a:ln>
            <a:noFill/>
          </a:ln>
        </p:spPr>
      </p:pic>
      <p:sp>
        <p:nvSpPr>
          <p:cNvPr id="278" name="Google Shape;278;p31"/>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New relationship time/boundaries: Accessibility and scheduling self</a:t>
            </a:r>
            <a:endParaRPr sz="900"/>
          </a:p>
        </p:txBody>
      </p:sp>
      <p:sp>
        <p:nvSpPr>
          <p:cNvPr id="279" name="Google Shape;279;p31"/>
          <p:cNvSpPr/>
          <p:nvPr/>
        </p:nvSpPr>
        <p:spPr>
          <a:xfrm>
            <a:off x="1629610"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Booking time for zoom/self: Zoom fatigue is real</a:t>
            </a:r>
            <a:endParaRPr sz="900"/>
          </a:p>
        </p:txBody>
      </p:sp>
      <p:sp>
        <p:nvSpPr>
          <p:cNvPr id="280" name="Google Shape;280;p31"/>
          <p:cNvSpPr/>
          <p:nvPr/>
        </p:nvSpPr>
        <p:spPr>
          <a:xfrm>
            <a:off x="294089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Can’t protect calendar. Mismatch between self-company</a:t>
            </a:r>
            <a:endParaRPr sz="900"/>
          </a:p>
        </p:txBody>
      </p:sp>
      <p:sp>
        <p:nvSpPr>
          <p:cNvPr id="281" name="Google Shape;281;p31"/>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Does </a:t>
            </a:r>
            <a:r>
              <a:rPr lang="en" sz="1000"/>
              <a:t>constant availability = constant productivity?</a:t>
            </a:r>
            <a:endParaRPr sz="1000"/>
          </a:p>
        </p:txBody>
      </p:sp>
      <p:sp>
        <p:nvSpPr>
          <p:cNvPr id="282" name="Google Shape;282;p31"/>
          <p:cNvSpPr/>
          <p:nvPr/>
        </p:nvSpPr>
        <p:spPr>
          <a:xfrm>
            <a:off x="31832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Burnout. </a:t>
            </a:r>
            <a:endParaRPr sz="900"/>
          </a:p>
        </p:txBody>
      </p:sp>
      <p:sp>
        <p:nvSpPr>
          <p:cNvPr id="283" name="Google Shape;283;p31"/>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Not working from home, living at work</a:t>
            </a:r>
            <a:endParaRPr sz="900"/>
          </a:p>
        </p:txBody>
      </p:sp>
      <p:sp>
        <p:nvSpPr>
          <p:cNvPr id="284" name="Google Shape;284;p31"/>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Not that much has changed for some </a:t>
            </a:r>
            <a:r>
              <a:rPr lang="en" sz="900"/>
              <a:t>knowledge</a:t>
            </a:r>
            <a:r>
              <a:rPr lang="en" sz="900"/>
              <a:t> workers </a:t>
            </a:r>
            <a:endParaRPr sz="900"/>
          </a:p>
        </p:txBody>
      </p:sp>
      <p:sp>
        <p:nvSpPr>
          <p:cNvPr id="285" name="Google Shape;285;p31"/>
          <p:cNvSpPr/>
          <p:nvPr/>
        </p:nvSpPr>
        <p:spPr>
          <a:xfrm>
            <a:off x="4245916"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Acceleration. </a:t>
            </a:r>
            <a:endParaRPr sz="900"/>
          </a:p>
        </p:txBody>
      </p:sp>
      <p:sp>
        <p:nvSpPr>
          <p:cNvPr id="286" name="Google Shape;286;p31"/>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Invasion of work with private life</a:t>
            </a:r>
            <a:endParaRPr sz="900"/>
          </a:p>
        </p:txBody>
      </p:sp>
      <p:sp>
        <p:nvSpPr>
          <p:cNvPr id="287" name="Google Shape;287;p31"/>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How do I feed myself, when is time in the day?</a:t>
            </a:r>
            <a:endParaRPr sz="900"/>
          </a:p>
        </p:txBody>
      </p:sp>
      <p:sp>
        <p:nvSpPr>
          <p:cNvPr id="288" name="Google Shape;288;p31"/>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Salaried work is caregiving work</a:t>
            </a:r>
            <a:endParaRPr sz="900"/>
          </a:p>
        </p:txBody>
      </p:sp>
      <p:sp>
        <p:nvSpPr>
          <p:cNvPr id="289" name="Google Shape;289;p31"/>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Invasion of work and life. </a:t>
            </a:r>
            <a:endParaRPr sz="900"/>
          </a:p>
        </p:txBody>
      </p:sp>
      <p:sp>
        <p:nvSpPr>
          <p:cNvPr id="290" name="Google Shape;290;p31"/>
          <p:cNvSpPr/>
          <p:nvPr/>
        </p:nvSpPr>
        <p:spPr>
          <a:xfrm>
            <a:off x="7461528" y="1101625"/>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Invasion of compartments of life, pervasive, heavy</a:t>
            </a:r>
            <a:endParaRPr b="1" sz="1000"/>
          </a:p>
        </p:txBody>
      </p:sp>
      <p:sp>
        <p:nvSpPr>
          <p:cNvPr id="291" name="Google Shape;291;p31"/>
          <p:cNvSpPr/>
          <p:nvPr/>
        </p:nvSpPr>
        <p:spPr>
          <a:xfrm>
            <a:off x="5897678" y="1101625"/>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Uncertainty bleeds into relationship with non-work (food, caregiving)</a:t>
            </a:r>
            <a:endParaRPr b="1"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A3E0"/>
        </a:solidFill>
      </p:bgPr>
    </p:bg>
    <p:spTree>
      <p:nvGrpSpPr>
        <p:cNvPr id="60" name="Shape 60"/>
        <p:cNvGrpSpPr/>
        <p:nvPr/>
      </p:nvGrpSpPr>
      <p:grpSpPr>
        <a:xfrm>
          <a:off x="0" y="0"/>
          <a:ext cx="0" cy="0"/>
          <a:chOff x="0" y="0"/>
          <a:chExt cx="0" cy="0"/>
        </a:xfrm>
      </p:grpSpPr>
      <p:pic>
        <p:nvPicPr>
          <p:cNvPr descr="Blue slide with white text. The text reads: Humane Tech Design Studios. Future of Work at the Humane-Technology Frontier with Host Katina Michael. Five black icons at the top of the screen&#10;At the bottom right hand corner of the slide there is a ASU Lincoln Center for Applied Ethics logo." id="61" name="Google Shape;61;p14" title="Humane Tech Design Studio Title Screen"/>
          <p:cNvPicPr preferRelativeResize="0"/>
          <p:nvPr/>
        </p:nvPicPr>
        <p:blipFill>
          <a:blip r:embed="rId3">
            <a:alphaModFix/>
          </a:blip>
          <a:stretch>
            <a:fillRect/>
          </a:stretch>
        </p:blipFill>
        <p:spPr>
          <a:xfrm>
            <a:off x="0" y="66675"/>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p:nvPr/>
        </p:nvSpPr>
        <p:spPr>
          <a:xfrm>
            <a:off x="3849125" y="1412100"/>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diverge.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converge.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latin typeface="Montserrat"/>
              <a:ea typeface="Montserrat"/>
              <a:cs typeface="Montserrat"/>
              <a:sym typeface="Montserrat"/>
            </a:endParaRPr>
          </a:p>
        </p:txBody>
      </p:sp>
      <p:sp>
        <p:nvSpPr>
          <p:cNvPr id="297" name="Google Shape;297;p32"/>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2</a:t>
            </a:r>
            <a:endParaRPr sz="1100">
              <a:solidFill>
                <a:schemeClr val="dk1"/>
              </a:solidFill>
              <a:latin typeface="Montserrat"/>
              <a:ea typeface="Montserrat"/>
              <a:cs typeface="Montserrat"/>
              <a:sym typeface="Montserrat"/>
            </a:endParaRPr>
          </a:p>
        </p:txBody>
      </p:sp>
      <p:sp>
        <p:nvSpPr>
          <p:cNvPr id="298" name="Google Shape;298;p32"/>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How has work changed?</a:t>
            </a:r>
            <a:endParaRPr b="1" sz="4100">
              <a:highlight>
                <a:srgbClr val="FFC627"/>
              </a:highlight>
              <a:latin typeface="Montserrat"/>
              <a:ea typeface="Montserrat"/>
              <a:cs typeface="Montserrat"/>
              <a:sym typeface="Montserrat"/>
            </a:endParaRPr>
          </a:p>
        </p:txBody>
      </p:sp>
      <p:sp>
        <p:nvSpPr>
          <p:cNvPr id="299" name="Google Shape;299;p32"/>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32"/>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301" name="Google Shape;301;p32"/>
          <p:cNvSpPr txBox="1"/>
          <p:nvPr/>
        </p:nvSpPr>
        <p:spPr>
          <a:xfrm>
            <a:off x="354950" y="3133325"/>
            <a:ext cx="28311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Breakout Room 2</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Gaymon Bennett</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Taylor Genovese</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Radha Mistry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Jeffrey Cohen</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Christina Boyles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Robert Newman</a:t>
            </a:r>
            <a:endParaRPr b="1" sz="1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p:nvPr/>
        </p:nvSpPr>
        <p:spPr>
          <a:xfrm>
            <a:off x="31832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Intensification.</a:t>
            </a:r>
            <a:r>
              <a:rPr lang="en" sz="1200">
                <a:solidFill>
                  <a:srgbClr val="000000"/>
                </a:solidFill>
              </a:rPr>
              <a:t> </a:t>
            </a:r>
            <a:endParaRPr sz="1200"/>
          </a:p>
        </p:txBody>
      </p:sp>
      <p:cxnSp>
        <p:nvCxnSpPr>
          <p:cNvPr id="307" name="Google Shape;307;p33"/>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308" name="Google Shape;308;p33"/>
          <p:cNvSpPr/>
          <p:nvPr/>
        </p:nvSpPr>
        <p:spPr>
          <a:xfrm>
            <a:off x="1629610"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Work becomes an escape.</a:t>
            </a:r>
            <a:endParaRPr sz="1200"/>
          </a:p>
        </p:txBody>
      </p:sp>
      <p:sp>
        <p:nvSpPr>
          <p:cNvPr id="309" name="Google Shape;309;p33"/>
          <p:cNvSpPr/>
          <p:nvPr/>
        </p:nvSpPr>
        <p:spPr>
          <a:xfrm>
            <a:off x="294089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Distribution of people</a:t>
            </a:r>
            <a:endParaRPr sz="1200"/>
          </a:p>
        </p:txBody>
      </p:sp>
      <p:sp>
        <p:nvSpPr>
          <p:cNvPr id="310" name="Google Shape;310;p33"/>
          <p:cNvSpPr/>
          <p:nvPr/>
        </p:nvSpPr>
        <p:spPr>
          <a:xfrm>
            <a:off x="4245916"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Scope of work has expanded</a:t>
            </a:r>
            <a:endParaRPr sz="1200"/>
          </a:p>
        </p:txBody>
      </p:sp>
      <p:sp>
        <p:nvSpPr>
          <p:cNvPr id="311" name="Google Shape;311;p33"/>
          <p:cNvSpPr/>
          <p:nvPr/>
        </p:nvSpPr>
        <p:spPr>
          <a:xfrm>
            <a:off x="7445528" y="2690364"/>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Learning to become (more) adaptable.</a:t>
            </a:r>
            <a:endParaRPr b="1" sz="1200"/>
          </a:p>
        </p:txBody>
      </p:sp>
      <p:sp>
        <p:nvSpPr>
          <p:cNvPr id="312" name="Google Shape;312;p33"/>
          <p:cNvSpPr/>
          <p:nvPr/>
        </p:nvSpPr>
        <p:spPr>
          <a:xfrm>
            <a:off x="5896225" y="2690364"/>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Awareness of health is intensified, but so is escape.</a:t>
            </a:r>
            <a:endParaRPr b="1" sz="1200"/>
          </a:p>
        </p:txBody>
      </p:sp>
      <p:sp>
        <p:nvSpPr>
          <p:cNvPr id="313" name="Google Shape;313;p33"/>
          <p:cNvSpPr/>
          <p:nvPr/>
        </p:nvSpPr>
        <p:spPr>
          <a:xfrm>
            <a:off x="5896225" y="1529138"/>
            <a:ext cx="1331400" cy="10302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Difficulty in reading body language/</a:t>
            </a:r>
            <a:endParaRPr b="1" sz="1200"/>
          </a:p>
          <a:p>
            <a:pPr indent="0" lvl="0" marL="0" rtl="0" algn="l">
              <a:spcBef>
                <a:spcPts val="0"/>
              </a:spcBef>
              <a:spcAft>
                <a:spcPts val="0"/>
              </a:spcAft>
              <a:buNone/>
            </a:pPr>
            <a:r>
              <a:rPr b="1" lang="en" sz="1200"/>
              <a:t>energy in the room</a:t>
            </a:r>
            <a:endParaRPr b="1" sz="1200"/>
          </a:p>
        </p:txBody>
      </p:sp>
      <p:sp>
        <p:nvSpPr>
          <p:cNvPr id="314" name="Google Shape;314;p33"/>
          <p:cNvSpPr/>
          <p:nvPr/>
        </p:nvSpPr>
        <p:spPr>
          <a:xfrm>
            <a:off x="7445528" y="1529138"/>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Learning to be gentle in our current situation(s)</a:t>
            </a:r>
            <a:endParaRPr b="1" sz="1200"/>
          </a:p>
        </p:txBody>
      </p:sp>
      <p:sp>
        <p:nvSpPr>
          <p:cNvPr id="315" name="Google Shape;315;p33"/>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1</a:t>
            </a:r>
            <a:r>
              <a:rPr lang="en" sz="1200">
                <a:latin typeface="Montserrat"/>
                <a:ea typeface="Montserrat"/>
                <a:cs typeface="Montserrat"/>
                <a:sym typeface="Montserrat"/>
              </a:rPr>
              <a:t>, Breakout Group </a:t>
            </a:r>
            <a:r>
              <a:rPr b="1" lang="en" sz="1200">
                <a:latin typeface="Montserrat"/>
                <a:ea typeface="Montserrat"/>
                <a:cs typeface="Montserrat"/>
                <a:sym typeface="Montserrat"/>
              </a:rPr>
              <a:t>2</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“How has your experience of work changed since the beginning of the pandemic?” </a:t>
            </a:r>
            <a:endParaRPr b="1" i="0" sz="1600" u="none" cap="none" strike="noStrike">
              <a:solidFill>
                <a:srgbClr val="000000"/>
              </a:solidFill>
              <a:latin typeface="Montserrat"/>
              <a:ea typeface="Montserrat"/>
              <a:cs typeface="Montserrat"/>
              <a:sym typeface="Montserrat"/>
            </a:endParaRPr>
          </a:p>
        </p:txBody>
      </p:sp>
      <p:pic>
        <p:nvPicPr>
          <p:cNvPr id="316" name="Google Shape;316;p33"/>
          <p:cNvPicPr preferRelativeResize="0"/>
          <p:nvPr/>
        </p:nvPicPr>
        <p:blipFill>
          <a:blip r:embed="rId3">
            <a:alphaModFix/>
          </a:blip>
          <a:stretch>
            <a:fillRect/>
          </a:stretch>
        </p:blipFill>
        <p:spPr>
          <a:xfrm>
            <a:off x="8583775" y="4814675"/>
            <a:ext cx="560224" cy="328825"/>
          </a:xfrm>
          <a:prstGeom prst="rect">
            <a:avLst/>
          </a:prstGeom>
          <a:noFill/>
          <a:ln>
            <a:noFill/>
          </a:ln>
        </p:spPr>
      </p:pic>
      <p:sp>
        <p:nvSpPr>
          <p:cNvPr id="317" name="Google Shape;317;p33"/>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Harder to read “energy in the room.”</a:t>
            </a:r>
            <a:endParaRPr sz="1200"/>
          </a:p>
        </p:txBody>
      </p:sp>
      <p:sp>
        <p:nvSpPr>
          <p:cNvPr id="318" name="Google Shape;318;p33"/>
          <p:cNvSpPr/>
          <p:nvPr/>
        </p:nvSpPr>
        <p:spPr>
          <a:xfrm>
            <a:off x="1629610"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319" name="Google Shape;319;p33"/>
          <p:cNvSpPr/>
          <p:nvPr/>
        </p:nvSpPr>
        <p:spPr>
          <a:xfrm>
            <a:off x="2940900" y="2384800"/>
            <a:ext cx="1274400" cy="831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More attention to emotional/body health</a:t>
            </a:r>
            <a:endParaRPr sz="1200"/>
          </a:p>
        </p:txBody>
      </p:sp>
      <p:sp>
        <p:nvSpPr>
          <p:cNvPr id="320" name="Google Shape;320;p33"/>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Checking in becomes a burden</a:t>
            </a:r>
            <a:endParaRPr sz="1200"/>
          </a:p>
        </p:txBody>
      </p:sp>
      <p:sp>
        <p:nvSpPr>
          <p:cNvPr id="321" name="Google Shape;321;p33"/>
          <p:cNvSpPr/>
          <p:nvPr/>
        </p:nvSpPr>
        <p:spPr>
          <a:xfrm>
            <a:off x="31832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More structured.</a:t>
            </a:r>
            <a:endParaRPr sz="1200"/>
          </a:p>
        </p:txBody>
      </p:sp>
      <p:sp>
        <p:nvSpPr>
          <p:cNvPr id="322" name="Google Shape;322;p33"/>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More attention to safety and health.</a:t>
            </a:r>
            <a:endParaRPr sz="1200"/>
          </a:p>
        </p:txBody>
      </p:sp>
      <p:sp>
        <p:nvSpPr>
          <p:cNvPr id="323" name="Google Shape;323;p33"/>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Entirely work from home.</a:t>
            </a:r>
            <a:endParaRPr sz="1200"/>
          </a:p>
        </p:txBody>
      </p:sp>
      <p:sp>
        <p:nvSpPr>
          <p:cNvPr id="324" name="Google Shape;324;p33"/>
          <p:cNvSpPr/>
          <p:nvPr/>
        </p:nvSpPr>
        <p:spPr>
          <a:xfrm>
            <a:off x="4245916"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Additional family care obligations.</a:t>
            </a:r>
            <a:endParaRPr sz="1200"/>
          </a:p>
        </p:txBody>
      </p:sp>
      <p:sp>
        <p:nvSpPr>
          <p:cNvPr id="325" name="Google Shape;325;p33"/>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Less </a:t>
            </a:r>
            <a:r>
              <a:rPr lang="en" sz="1200"/>
              <a:t>spontaneity.</a:t>
            </a:r>
            <a:endParaRPr sz="1200"/>
          </a:p>
        </p:txBody>
      </p:sp>
      <p:sp>
        <p:nvSpPr>
          <p:cNvPr id="326" name="Google Shape;326;p33"/>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327" name="Google Shape;327;p33"/>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Additional external responsibilities</a:t>
            </a:r>
            <a:endParaRPr sz="1200"/>
          </a:p>
        </p:txBody>
      </p:sp>
      <p:sp>
        <p:nvSpPr>
          <p:cNvPr id="328" name="Google Shape;328;p33"/>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Self-care emphasized.</a:t>
            </a:r>
            <a:endParaRPr sz="1200"/>
          </a:p>
        </p:txBody>
      </p:sp>
      <p:sp>
        <p:nvSpPr>
          <p:cNvPr id="329" name="Google Shape;329;p33"/>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r>
              <a:rPr lang="en" sz="800">
                <a:solidFill>
                  <a:srgbClr val="666666"/>
                </a:solidFill>
                <a:highlight>
                  <a:srgbClr val="D9D9D9"/>
                </a:highlight>
                <a:latin typeface="Montserrat"/>
                <a:ea typeface="Montserrat"/>
                <a:cs typeface="Montserrat"/>
                <a:sym typeface="Montserrat"/>
              </a:rPr>
              <a:t> </a:t>
            </a:r>
            <a:endParaRPr sz="800">
              <a:solidFill>
                <a:srgbClr val="666666"/>
              </a:solidFill>
              <a:highlight>
                <a:srgbClr val="D9D9D9"/>
              </a:highlight>
              <a:latin typeface="Montserrat"/>
              <a:ea typeface="Montserrat"/>
              <a:cs typeface="Montserrat"/>
              <a:sym typeface="Montserrat"/>
            </a:endParaRPr>
          </a:p>
        </p:txBody>
      </p:sp>
      <p:sp>
        <p:nvSpPr>
          <p:cNvPr id="330" name="Google Shape;330;p33"/>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434343"/>
                </a:solidFill>
                <a:highlight>
                  <a:srgbClr val="C9DAF8"/>
                </a:highlight>
                <a:latin typeface="Montserrat"/>
                <a:ea typeface="Montserrat"/>
                <a:cs typeface="Montserrat"/>
                <a:sym typeface="Montserrat"/>
              </a:rPr>
              <a:t>blue sticky notes</a:t>
            </a:r>
            <a:r>
              <a:rPr lang="en" sz="800">
                <a:solidFill>
                  <a:srgbClr val="434343"/>
                </a:solidFill>
                <a:highlight>
                  <a:srgbClr val="D9D9D9"/>
                </a:highlight>
                <a:latin typeface="Montserrat"/>
                <a:ea typeface="Montserrat"/>
                <a:cs typeface="Montserrat"/>
                <a:sym typeface="Montserrat"/>
              </a:rPr>
              <a:t> below. </a:t>
            </a:r>
            <a:endParaRPr sz="800">
              <a:solidFill>
                <a:srgbClr val="434343"/>
              </a:solidFill>
              <a:highlight>
                <a:srgbClr val="D9D9D9"/>
              </a:highlight>
              <a:latin typeface="Montserrat"/>
              <a:ea typeface="Montserrat"/>
              <a:cs typeface="Montserrat"/>
              <a:sym typeface="Montserrat"/>
            </a:endParaRPr>
          </a:p>
        </p:txBody>
      </p:sp>
      <p:sp>
        <p:nvSpPr>
          <p:cNvPr id="331" name="Google Shape;331;p33"/>
          <p:cNvSpPr/>
          <p:nvPr/>
        </p:nvSpPr>
        <p:spPr>
          <a:xfrm>
            <a:off x="5896225" y="3745389"/>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Intensity is a spectrum.</a:t>
            </a:r>
            <a:endParaRPr b="1" sz="1200"/>
          </a:p>
        </p:txBody>
      </p:sp>
      <p:sp>
        <p:nvSpPr>
          <p:cNvPr id="332" name="Google Shape;332;p33"/>
          <p:cNvSpPr/>
          <p:nvPr/>
        </p:nvSpPr>
        <p:spPr>
          <a:xfrm>
            <a:off x="7445525" y="3752514"/>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Lack of training on becoming adaptable.</a:t>
            </a:r>
            <a:endParaRPr b="1"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p:nvPr/>
        </p:nvSpPr>
        <p:spPr>
          <a:xfrm>
            <a:off x="3849125" y="1412100"/>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diverge.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converge.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latin typeface="Montserrat"/>
              <a:ea typeface="Montserrat"/>
              <a:cs typeface="Montserrat"/>
              <a:sym typeface="Montserrat"/>
            </a:endParaRPr>
          </a:p>
        </p:txBody>
      </p:sp>
      <p:sp>
        <p:nvSpPr>
          <p:cNvPr id="338" name="Google Shape;338;p34"/>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3</a:t>
            </a:r>
            <a:endParaRPr sz="1100">
              <a:solidFill>
                <a:schemeClr val="dk1"/>
              </a:solidFill>
              <a:latin typeface="Montserrat"/>
              <a:ea typeface="Montserrat"/>
              <a:cs typeface="Montserrat"/>
              <a:sym typeface="Montserrat"/>
            </a:endParaRPr>
          </a:p>
        </p:txBody>
      </p:sp>
      <p:sp>
        <p:nvSpPr>
          <p:cNvPr id="339" name="Google Shape;339;p34"/>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How has work changed?</a:t>
            </a:r>
            <a:endParaRPr b="1" sz="4100">
              <a:highlight>
                <a:srgbClr val="FFC627"/>
              </a:highlight>
              <a:latin typeface="Montserrat"/>
              <a:ea typeface="Montserrat"/>
              <a:cs typeface="Montserrat"/>
              <a:sym typeface="Montserrat"/>
            </a:endParaRPr>
          </a:p>
        </p:txBody>
      </p:sp>
      <p:sp>
        <p:nvSpPr>
          <p:cNvPr id="340" name="Google Shape;340;p34"/>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34"/>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342" name="Google Shape;342;p34"/>
          <p:cNvSpPr txBox="1"/>
          <p:nvPr/>
        </p:nvSpPr>
        <p:spPr>
          <a:xfrm>
            <a:off x="354950" y="3133325"/>
            <a:ext cx="28311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Breakout Room 3</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Elizabeth Langland</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Tori Vandekop</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Nathan Shedroff</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Ayanna Thompson</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Purdom Lindblad</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David Kirkpatrick</a:t>
            </a:r>
            <a:endParaRPr b="1" sz="1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p:nvPr/>
        </p:nvSpPr>
        <p:spPr>
          <a:xfrm>
            <a:off x="31832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A sense of community has changed</a:t>
            </a:r>
            <a:endParaRPr sz="1200"/>
          </a:p>
        </p:txBody>
      </p:sp>
      <p:cxnSp>
        <p:nvCxnSpPr>
          <p:cNvPr id="348" name="Google Shape;348;p35"/>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349" name="Google Shape;349;p35"/>
          <p:cNvSpPr/>
          <p:nvPr/>
        </p:nvSpPr>
        <p:spPr>
          <a:xfrm>
            <a:off x="1629610"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Lack of shared sense of place</a:t>
            </a:r>
            <a:endParaRPr sz="1200"/>
          </a:p>
        </p:txBody>
      </p:sp>
      <p:sp>
        <p:nvSpPr>
          <p:cNvPr id="350" name="Google Shape;350;p35"/>
          <p:cNvSpPr/>
          <p:nvPr/>
        </p:nvSpPr>
        <p:spPr>
          <a:xfrm>
            <a:off x="294089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Isolation leads to feeling of peace in not having to move so much</a:t>
            </a:r>
            <a:endParaRPr sz="900"/>
          </a:p>
        </p:txBody>
      </p:sp>
      <p:sp>
        <p:nvSpPr>
          <p:cNvPr id="351" name="Google Shape;351;p35"/>
          <p:cNvSpPr/>
          <p:nvPr/>
        </p:nvSpPr>
        <p:spPr>
          <a:xfrm>
            <a:off x="4245916"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Balancing work with being a support staff for 4th grade</a:t>
            </a:r>
            <a:endParaRPr sz="1000"/>
          </a:p>
        </p:txBody>
      </p:sp>
      <p:sp>
        <p:nvSpPr>
          <p:cNvPr id="352" name="Google Shape;352;p35"/>
          <p:cNvSpPr/>
          <p:nvPr/>
        </p:nvSpPr>
        <p:spPr>
          <a:xfrm>
            <a:off x="7461528" y="33472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Type a </a:t>
            </a:r>
            <a:r>
              <a:rPr b="1" lang="en" sz="1200">
                <a:solidFill>
                  <a:schemeClr val="dk1"/>
                </a:solidFill>
              </a:rPr>
              <a:t>THEME</a:t>
            </a:r>
            <a:r>
              <a:rPr b="1" lang="en" sz="1200"/>
              <a:t> here</a:t>
            </a:r>
            <a:endParaRPr b="1" sz="1200"/>
          </a:p>
        </p:txBody>
      </p:sp>
      <p:sp>
        <p:nvSpPr>
          <p:cNvPr id="353" name="Google Shape;353;p35"/>
          <p:cNvSpPr/>
          <p:nvPr/>
        </p:nvSpPr>
        <p:spPr>
          <a:xfrm>
            <a:off x="5912225" y="33472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This period hasn’t been what anyone of us expected</a:t>
            </a:r>
            <a:endParaRPr b="1" sz="1200"/>
          </a:p>
        </p:txBody>
      </p:sp>
      <p:sp>
        <p:nvSpPr>
          <p:cNvPr id="354" name="Google Shape;354;p35"/>
          <p:cNvSpPr/>
          <p:nvPr/>
        </p:nvSpPr>
        <p:spPr>
          <a:xfrm>
            <a:off x="5912225" y="2186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Sense of place is shifting, both negative and positive</a:t>
            </a:r>
            <a:endParaRPr b="1" sz="1200"/>
          </a:p>
        </p:txBody>
      </p:sp>
      <p:sp>
        <p:nvSpPr>
          <p:cNvPr id="355" name="Google Shape;355;p35"/>
          <p:cNvSpPr/>
          <p:nvPr/>
        </p:nvSpPr>
        <p:spPr>
          <a:xfrm>
            <a:off x="7461528" y="2186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t>Feelings about productivity can be both positive and negative with working from home</a:t>
            </a:r>
            <a:endParaRPr b="1" sz="900"/>
          </a:p>
        </p:txBody>
      </p:sp>
      <p:sp>
        <p:nvSpPr>
          <p:cNvPr id="356" name="Google Shape;356;p35"/>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1</a:t>
            </a:r>
            <a:r>
              <a:rPr lang="en" sz="1200">
                <a:latin typeface="Montserrat"/>
                <a:ea typeface="Montserrat"/>
                <a:cs typeface="Montserrat"/>
                <a:sym typeface="Montserrat"/>
              </a:rPr>
              <a:t>, Breakout Group </a:t>
            </a:r>
            <a:r>
              <a:rPr b="1" lang="en" sz="1200">
                <a:latin typeface="Montserrat"/>
                <a:ea typeface="Montserrat"/>
                <a:cs typeface="Montserrat"/>
                <a:sym typeface="Montserrat"/>
              </a:rPr>
              <a:t>3</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“How has your experience of work changed since the beginning of the pandemic?” </a:t>
            </a:r>
            <a:endParaRPr b="1" i="0" sz="1600" u="none" cap="none" strike="noStrike">
              <a:solidFill>
                <a:srgbClr val="000000"/>
              </a:solidFill>
              <a:latin typeface="Montserrat"/>
              <a:ea typeface="Montserrat"/>
              <a:cs typeface="Montserrat"/>
              <a:sym typeface="Montserrat"/>
            </a:endParaRPr>
          </a:p>
        </p:txBody>
      </p:sp>
      <p:pic>
        <p:nvPicPr>
          <p:cNvPr id="357" name="Google Shape;357;p35"/>
          <p:cNvPicPr preferRelativeResize="0"/>
          <p:nvPr/>
        </p:nvPicPr>
        <p:blipFill>
          <a:blip r:embed="rId3">
            <a:alphaModFix/>
          </a:blip>
          <a:stretch>
            <a:fillRect/>
          </a:stretch>
        </p:blipFill>
        <p:spPr>
          <a:xfrm>
            <a:off x="8583775" y="4814675"/>
            <a:ext cx="560224" cy="328825"/>
          </a:xfrm>
          <a:prstGeom prst="rect">
            <a:avLst/>
          </a:prstGeom>
          <a:noFill/>
          <a:ln>
            <a:noFill/>
          </a:ln>
        </p:spPr>
      </p:pic>
      <p:sp>
        <p:nvSpPr>
          <p:cNvPr id="358" name="Google Shape;358;p35"/>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There’s a cohesion that is missing</a:t>
            </a:r>
            <a:endParaRPr sz="1200"/>
          </a:p>
        </p:txBody>
      </p:sp>
      <p:sp>
        <p:nvSpPr>
          <p:cNvPr id="359" name="Google Shape;359;p35"/>
          <p:cNvSpPr/>
          <p:nvPr/>
        </p:nvSpPr>
        <p:spPr>
          <a:xfrm>
            <a:off x="1629610"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More distraction</a:t>
            </a:r>
            <a:endParaRPr sz="1200"/>
          </a:p>
        </p:txBody>
      </p:sp>
      <p:sp>
        <p:nvSpPr>
          <p:cNvPr id="360" name="Google Shape;360;p35"/>
          <p:cNvSpPr/>
          <p:nvPr/>
        </p:nvSpPr>
        <p:spPr>
          <a:xfrm>
            <a:off x="294089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People are working less, get same amount done in shorter time</a:t>
            </a:r>
            <a:endParaRPr sz="900"/>
          </a:p>
        </p:txBody>
      </p:sp>
      <p:sp>
        <p:nvSpPr>
          <p:cNvPr id="361" name="Google Shape;361;p35"/>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“It’s okay to not be on your comp. all the time” its ok to go outside</a:t>
            </a:r>
            <a:endParaRPr sz="1000"/>
          </a:p>
        </p:txBody>
      </p:sp>
      <p:sp>
        <p:nvSpPr>
          <p:cNvPr id="362" name="Google Shape;362;p35"/>
          <p:cNvSpPr/>
          <p:nvPr/>
        </p:nvSpPr>
        <p:spPr>
          <a:xfrm>
            <a:off x="31832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There is an ease that’s missing from our work lives</a:t>
            </a:r>
            <a:endParaRPr sz="1000"/>
          </a:p>
        </p:txBody>
      </p:sp>
      <p:sp>
        <p:nvSpPr>
          <p:cNvPr id="363" name="Google Shape;363;p35"/>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So many people without jobs</a:t>
            </a:r>
            <a:endParaRPr sz="1200"/>
          </a:p>
        </p:txBody>
      </p:sp>
      <p:sp>
        <p:nvSpPr>
          <p:cNvPr id="364" name="Google Shape;364;p35"/>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Time to do more of what I want to do</a:t>
            </a:r>
            <a:endParaRPr sz="1200"/>
          </a:p>
        </p:txBody>
      </p:sp>
      <p:sp>
        <p:nvSpPr>
          <p:cNvPr id="365" name="Google Shape;365;p35"/>
          <p:cNvSpPr/>
          <p:nvPr/>
        </p:nvSpPr>
        <p:spPr>
          <a:xfrm>
            <a:off x="4245916"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Material deliverables have been very fluid, feel like I’ve done a lot of work</a:t>
            </a:r>
            <a:endParaRPr sz="900"/>
          </a:p>
        </p:txBody>
      </p:sp>
      <p:sp>
        <p:nvSpPr>
          <p:cNvPr id="366" name="Google Shape;366;p35"/>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We have to be more focused on the tech comm</a:t>
            </a:r>
            <a:r>
              <a:rPr lang="en" sz="1000">
                <a:solidFill>
                  <a:srgbClr val="000000"/>
                </a:solidFill>
              </a:rPr>
              <a:t> </a:t>
            </a:r>
            <a:endParaRPr sz="1000"/>
          </a:p>
        </p:txBody>
      </p:sp>
      <p:sp>
        <p:nvSpPr>
          <p:cNvPr id="367" name="Google Shape;367;p35"/>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Feelings of isolation</a:t>
            </a:r>
            <a:endParaRPr sz="1200"/>
          </a:p>
        </p:txBody>
      </p:sp>
      <p:sp>
        <p:nvSpPr>
          <p:cNvPr id="368" name="Google Shape;368;p35"/>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Zoom is pretty miraculous to come at this time</a:t>
            </a:r>
            <a:endParaRPr sz="1000"/>
          </a:p>
        </p:txBody>
      </p:sp>
      <p:sp>
        <p:nvSpPr>
          <p:cNvPr id="369" name="Google Shape;369;p35"/>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Type </a:t>
            </a:r>
            <a:r>
              <a:rPr lang="en" sz="1200"/>
              <a:t>text</a:t>
            </a:r>
            <a:r>
              <a:rPr lang="en" sz="1200">
                <a:solidFill>
                  <a:srgbClr val="000000"/>
                </a:solidFill>
              </a:rPr>
              <a:t> here. </a:t>
            </a:r>
            <a:endParaRPr sz="1200"/>
          </a:p>
        </p:txBody>
      </p:sp>
      <p:sp>
        <p:nvSpPr>
          <p:cNvPr id="370" name="Google Shape;370;p35"/>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r>
              <a:rPr lang="en" sz="800">
                <a:solidFill>
                  <a:srgbClr val="666666"/>
                </a:solidFill>
                <a:highlight>
                  <a:srgbClr val="D9D9D9"/>
                </a:highlight>
                <a:latin typeface="Montserrat"/>
                <a:ea typeface="Montserrat"/>
                <a:cs typeface="Montserrat"/>
                <a:sym typeface="Montserrat"/>
              </a:rPr>
              <a:t> </a:t>
            </a:r>
            <a:endParaRPr sz="800">
              <a:solidFill>
                <a:srgbClr val="666666"/>
              </a:solidFill>
              <a:highlight>
                <a:srgbClr val="D9D9D9"/>
              </a:highlight>
              <a:latin typeface="Montserrat"/>
              <a:ea typeface="Montserrat"/>
              <a:cs typeface="Montserrat"/>
              <a:sym typeface="Montserrat"/>
            </a:endParaRPr>
          </a:p>
        </p:txBody>
      </p:sp>
      <p:sp>
        <p:nvSpPr>
          <p:cNvPr id="371" name="Google Shape;371;p35"/>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434343"/>
                </a:solidFill>
                <a:highlight>
                  <a:srgbClr val="C9DAF8"/>
                </a:highlight>
                <a:latin typeface="Montserrat"/>
                <a:ea typeface="Montserrat"/>
                <a:cs typeface="Montserrat"/>
                <a:sym typeface="Montserrat"/>
              </a:rPr>
              <a:t>blue sticky notes</a:t>
            </a:r>
            <a:r>
              <a:rPr lang="en" sz="800">
                <a:solidFill>
                  <a:srgbClr val="434343"/>
                </a:solidFill>
                <a:highlight>
                  <a:srgbClr val="D9D9D9"/>
                </a:highlight>
                <a:latin typeface="Montserrat"/>
                <a:ea typeface="Montserrat"/>
                <a:cs typeface="Montserrat"/>
                <a:sym typeface="Montserrat"/>
              </a:rPr>
              <a:t> below. </a:t>
            </a:r>
            <a:endParaRPr sz="800">
              <a:solidFill>
                <a:srgbClr val="434343"/>
              </a:solidFill>
              <a:highlight>
                <a:srgbClr val="D9D9D9"/>
              </a:highlight>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6"/>
          <p:cNvSpPr/>
          <p:nvPr/>
        </p:nvSpPr>
        <p:spPr>
          <a:xfrm>
            <a:off x="3849125" y="1412100"/>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diverge.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converge.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latin typeface="Montserrat"/>
              <a:ea typeface="Montserrat"/>
              <a:cs typeface="Montserrat"/>
              <a:sym typeface="Montserrat"/>
            </a:endParaRPr>
          </a:p>
        </p:txBody>
      </p:sp>
      <p:sp>
        <p:nvSpPr>
          <p:cNvPr id="377" name="Google Shape;377;p36"/>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4</a:t>
            </a:r>
            <a:endParaRPr sz="1100">
              <a:solidFill>
                <a:schemeClr val="dk1"/>
              </a:solidFill>
              <a:latin typeface="Montserrat"/>
              <a:ea typeface="Montserrat"/>
              <a:cs typeface="Montserrat"/>
              <a:sym typeface="Montserrat"/>
            </a:endParaRPr>
          </a:p>
        </p:txBody>
      </p:sp>
      <p:sp>
        <p:nvSpPr>
          <p:cNvPr id="378" name="Google Shape;378;p36"/>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How has work changed?</a:t>
            </a:r>
            <a:endParaRPr b="1" sz="4100">
              <a:highlight>
                <a:srgbClr val="FFC627"/>
              </a:highlight>
              <a:latin typeface="Montserrat"/>
              <a:ea typeface="Montserrat"/>
              <a:cs typeface="Montserrat"/>
              <a:sym typeface="Montserrat"/>
            </a:endParaRPr>
          </a:p>
        </p:txBody>
      </p:sp>
      <p:sp>
        <p:nvSpPr>
          <p:cNvPr id="379" name="Google Shape;379;p36"/>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36"/>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381" name="Google Shape;381;p36"/>
          <p:cNvSpPr txBox="1"/>
          <p:nvPr/>
        </p:nvSpPr>
        <p:spPr>
          <a:xfrm>
            <a:off x="354950" y="3133325"/>
            <a:ext cx="28311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Breakout Room 4</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Tamara Christensen</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Sean Kenney</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Teddy Zmrhal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Pardis Mahdavi</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Marcel O’Gorman</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Rosemarie Garland-Thomson </a:t>
            </a:r>
            <a:endParaRPr b="1"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7"/>
          <p:cNvSpPr/>
          <p:nvPr/>
        </p:nvSpPr>
        <p:spPr>
          <a:xfrm>
            <a:off x="318325" y="1494000"/>
            <a:ext cx="1245900" cy="8475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Must i</a:t>
            </a:r>
            <a:r>
              <a:rPr lang="en" sz="1000"/>
              <a:t>ntroduce, “announce” self differently, compared to in person</a:t>
            </a:r>
            <a:endParaRPr sz="1000"/>
          </a:p>
        </p:txBody>
      </p:sp>
      <p:cxnSp>
        <p:nvCxnSpPr>
          <p:cNvPr id="387" name="Google Shape;387;p37"/>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388" name="Google Shape;388;p37"/>
          <p:cNvSpPr/>
          <p:nvPr/>
        </p:nvSpPr>
        <p:spPr>
          <a:xfrm>
            <a:off x="1629600" y="1494000"/>
            <a:ext cx="1184100" cy="8475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Dynamics of </a:t>
            </a:r>
            <a:r>
              <a:rPr lang="en" sz="1000"/>
              <a:t>recognition</a:t>
            </a:r>
            <a:r>
              <a:rPr lang="en" sz="1000"/>
              <a:t> are changed, working together digital v in person</a:t>
            </a:r>
            <a:endParaRPr sz="1000"/>
          </a:p>
        </p:txBody>
      </p:sp>
      <p:sp>
        <p:nvSpPr>
          <p:cNvPr id="389" name="Google Shape;389;p37"/>
          <p:cNvSpPr/>
          <p:nvPr/>
        </p:nvSpPr>
        <p:spPr>
          <a:xfrm>
            <a:off x="2940900" y="1494000"/>
            <a:ext cx="1184100" cy="8475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Extra Disability </a:t>
            </a:r>
            <a:r>
              <a:rPr lang="en" sz="1100"/>
              <a:t>challenges, machines required</a:t>
            </a:r>
            <a:endParaRPr sz="1100"/>
          </a:p>
        </p:txBody>
      </p:sp>
      <p:sp>
        <p:nvSpPr>
          <p:cNvPr id="390" name="Google Shape;390;p37"/>
          <p:cNvSpPr/>
          <p:nvPr/>
        </p:nvSpPr>
        <p:spPr>
          <a:xfrm>
            <a:off x="4229925" y="1494000"/>
            <a:ext cx="1184100" cy="8475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Fraught relationships with normalizing tech</a:t>
            </a:r>
            <a:endParaRPr sz="1100"/>
          </a:p>
        </p:txBody>
      </p:sp>
      <p:sp>
        <p:nvSpPr>
          <p:cNvPr id="391" name="Google Shape;391;p37"/>
          <p:cNvSpPr/>
          <p:nvPr/>
        </p:nvSpPr>
        <p:spPr>
          <a:xfrm>
            <a:off x="7461528" y="33472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Presentation</a:t>
            </a:r>
            <a:r>
              <a:rPr b="1" lang="en" sz="1200"/>
              <a:t> </a:t>
            </a:r>
            <a:endParaRPr b="1" sz="1200"/>
          </a:p>
        </p:txBody>
      </p:sp>
      <p:sp>
        <p:nvSpPr>
          <p:cNvPr id="392" name="Google Shape;392;p37"/>
          <p:cNvSpPr/>
          <p:nvPr/>
        </p:nvSpPr>
        <p:spPr>
          <a:xfrm>
            <a:off x="5912225" y="33472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Pace </a:t>
            </a:r>
            <a:endParaRPr b="1" sz="1200"/>
          </a:p>
        </p:txBody>
      </p:sp>
      <p:sp>
        <p:nvSpPr>
          <p:cNvPr id="393" name="Google Shape;393;p37"/>
          <p:cNvSpPr/>
          <p:nvPr/>
        </p:nvSpPr>
        <p:spPr>
          <a:xfrm>
            <a:off x="5912225" y="2186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Voice and Representation </a:t>
            </a:r>
            <a:endParaRPr b="1" sz="1200"/>
          </a:p>
        </p:txBody>
      </p:sp>
      <p:sp>
        <p:nvSpPr>
          <p:cNvPr id="394" name="Google Shape;394;p37"/>
          <p:cNvSpPr/>
          <p:nvPr/>
        </p:nvSpPr>
        <p:spPr>
          <a:xfrm>
            <a:off x="7461528" y="2186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Pain </a:t>
            </a:r>
            <a:endParaRPr b="1" sz="1200"/>
          </a:p>
        </p:txBody>
      </p:sp>
      <p:sp>
        <p:nvSpPr>
          <p:cNvPr id="395" name="Google Shape;395;p37"/>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1</a:t>
            </a:r>
            <a:r>
              <a:rPr lang="en" sz="1200">
                <a:latin typeface="Montserrat"/>
                <a:ea typeface="Montserrat"/>
                <a:cs typeface="Montserrat"/>
                <a:sym typeface="Montserrat"/>
              </a:rPr>
              <a:t>, Breakout Group </a:t>
            </a:r>
            <a:r>
              <a:rPr b="1" lang="en" sz="1200">
                <a:latin typeface="Montserrat"/>
                <a:ea typeface="Montserrat"/>
                <a:cs typeface="Montserrat"/>
                <a:sym typeface="Montserrat"/>
              </a:rPr>
              <a:t>4</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“How has your experience of work changed since the beginning of the pandemic?” </a:t>
            </a:r>
            <a:endParaRPr b="1" i="0" sz="1600" u="none" cap="none" strike="noStrike">
              <a:solidFill>
                <a:srgbClr val="000000"/>
              </a:solidFill>
              <a:latin typeface="Montserrat"/>
              <a:ea typeface="Montserrat"/>
              <a:cs typeface="Montserrat"/>
              <a:sym typeface="Montserrat"/>
            </a:endParaRPr>
          </a:p>
        </p:txBody>
      </p:sp>
      <p:pic>
        <p:nvPicPr>
          <p:cNvPr id="396" name="Google Shape;396;p37"/>
          <p:cNvPicPr preferRelativeResize="0"/>
          <p:nvPr/>
        </p:nvPicPr>
        <p:blipFill>
          <a:blip r:embed="rId3">
            <a:alphaModFix/>
          </a:blip>
          <a:stretch>
            <a:fillRect/>
          </a:stretch>
        </p:blipFill>
        <p:spPr>
          <a:xfrm>
            <a:off x="8583775" y="4814675"/>
            <a:ext cx="560224" cy="328825"/>
          </a:xfrm>
          <a:prstGeom prst="rect">
            <a:avLst/>
          </a:prstGeom>
          <a:noFill/>
          <a:ln>
            <a:noFill/>
          </a:ln>
        </p:spPr>
      </p:pic>
      <p:sp>
        <p:nvSpPr>
          <p:cNvPr id="397" name="Google Shape;397;p37"/>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Pace: slow down or speed up. </a:t>
            </a:r>
            <a:endParaRPr sz="1200"/>
          </a:p>
        </p:txBody>
      </p:sp>
      <p:sp>
        <p:nvSpPr>
          <p:cNvPr id="398" name="Google Shape;398;p37"/>
          <p:cNvSpPr/>
          <p:nvPr/>
        </p:nvSpPr>
        <p:spPr>
          <a:xfrm>
            <a:off x="1629610"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Do more, take on more, do it over and over</a:t>
            </a:r>
            <a:endParaRPr sz="1200"/>
          </a:p>
        </p:txBody>
      </p:sp>
      <p:sp>
        <p:nvSpPr>
          <p:cNvPr id="399" name="Google Shape;399;p37"/>
          <p:cNvSpPr/>
          <p:nvPr/>
        </p:nvSpPr>
        <p:spPr>
          <a:xfrm>
            <a:off x="294089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Fatigue leads to trying new things</a:t>
            </a:r>
            <a:r>
              <a:rPr lang="en" sz="1200"/>
              <a:t> </a:t>
            </a:r>
            <a:endParaRPr sz="1200"/>
          </a:p>
        </p:txBody>
      </p:sp>
      <p:sp>
        <p:nvSpPr>
          <p:cNvPr id="400" name="Google Shape;400;p37"/>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Family and work </a:t>
            </a:r>
            <a:r>
              <a:rPr lang="en" sz="1200"/>
              <a:t>responsibilities</a:t>
            </a:r>
            <a:r>
              <a:rPr lang="en" sz="1200"/>
              <a:t> </a:t>
            </a:r>
            <a:endParaRPr sz="1200"/>
          </a:p>
        </p:txBody>
      </p:sp>
      <p:sp>
        <p:nvSpPr>
          <p:cNvPr id="401" name="Google Shape;401;p37"/>
          <p:cNvSpPr/>
          <p:nvPr/>
        </p:nvSpPr>
        <p:spPr>
          <a:xfrm>
            <a:off x="31832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Captivated by western protestant culture of work</a:t>
            </a:r>
            <a:endParaRPr sz="1000"/>
          </a:p>
        </p:txBody>
      </p:sp>
      <p:sp>
        <p:nvSpPr>
          <p:cNvPr id="402" name="Google Shape;402;p37"/>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Holding space, and trying to slow down</a:t>
            </a:r>
            <a:endParaRPr sz="1100"/>
          </a:p>
        </p:txBody>
      </p:sp>
      <p:sp>
        <p:nvSpPr>
          <p:cNvPr id="403" name="Google Shape;403;p37"/>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Mediating tension</a:t>
            </a:r>
            <a:endParaRPr sz="1200"/>
          </a:p>
        </p:txBody>
      </p:sp>
      <p:sp>
        <p:nvSpPr>
          <p:cNvPr id="404" name="Google Shape;404;p37"/>
          <p:cNvSpPr/>
          <p:nvPr/>
        </p:nvSpPr>
        <p:spPr>
          <a:xfrm>
            <a:off x="4245916"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Personal</a:t>
            </a:r>
            <a:r>
              <a:rPr lang="en" sz="1200"/>
              <a:t> loss, </a:t>
            </a:r>
            <a:r>
              <a:rPr lang="en" sz="1200"/>
              <a:t>collapse</a:t>
            </a:r>
            <a:r>
              <a:rPr lang="en" sz="1200"/>
              <a:t> of work and life </a:t>
            </a:r>
            <a:endParaRPr sz="1200"/>
          </a:p>
        </p:txBody>
      </p:sp>
      <p:sp>
        <p:nvSpPr>
          <p:cNvPr id="405" name="Google Shape;405;p37"/>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Bring work to community, social networks</a:t>
            </a:r>
            <a:r>
              <a:rPr lang="en" sz="1100">
                <a:solidFill>
                  <a:srgbClr val="000000"/>
                </a:solidFill>
              </a:rPr>
              <a:t> </a:t>
            </a:r>
            <a:endParaRPr sz="1100"/>
          </a:p>
        </p:txBody>
      </p:sp>
      <p:sp>
        <p:nvSpPr>
          <p:cNvPr id="406" name="Google Shape;406;p37"/>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Do more relevant work </a:t>
            </a:r>
            <a:endParaRPr sz="1200"/>
          </a:p>
        </p:txBody>
      </p:sp>
      <p:sp>
        <p:nvSpPr>
          <p:cNvPr id="407" name="Google Shape;407;p37"/>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t>Compensating for </a:t>
            </a:r>
            <a:r>
              <a:rPr lang="en" sz="700"/>
              <a:t>overwhelmed</a:t>
            </a:r>
            <a:r>
              <a:rPr lang="en" sz="700"/>
              <a:t> others whom we feel responsible for, then creating more overwhelm for ourselves</a:t>
            </a:r>
            <a:r>
              <a:rPr lang="en" sz="700">
                <a:solidFill>
                  <a:srgbClr val="000000"/>
                </a:solidFill>
              </a:rPr>
              <a:t> </a:t>
            </a:r>
            <a:endParaRPr sz="700"/>
          </a:p>
        </p:txBody>
      </p:sp>
      <p:sp>
        <p:nvSpPr>
          <p:cNvPr id="408" name="Google Shape;408;p37"/>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Type </a:t>
            </a:r>
            <a:r>
              <a:rPr lang="en" sz="1200"/>
              <a:t>text</a:t>
            </a:r>
            <a:r>
              <a:rPr lang="en" sz="1200">
                <a:solidFill>
                  <a:srgbClr val="000000"/>
                </a:solidFill>
              </a:rPr>
              <a:t> here. </a:t>
            </a:r>
            <a:endParaRPr sz="1200"/>
          </a:p>
        </p:txBody>
      </p:sp>
      <p:sp>
        <p:nvSpPr>
          <p:cNvPr id="409" name="Google Shape;409;p37"/>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r>
              <a:rPr lang="en" sz="800">
                <a:solidFill>
                  <a:srgbClr val="666666"/>
                </a:solidFill>
                <a:highlight>
                  <a:srgbClr val="D9D9D9"/>
                </a:highlight>
                <a:latin typeface="Montserrat"/>
                <a:ea typeface="Montserrat"/>
                <a:cs typeface="Montserrat"/>
                <a:sym typeface="Montserrat"/>
              </a:rPr>
              <a:t> </a:t>
            </a:r>
            <a:endParaRPr sz="800">
              <a:solidFill>
                <a:srgbClr val="666666"/>
              </a:solidFill>
              <a:highlight>
                <a:srgbClr val="D9D9D9"/>
              </a:highlight>
              <a:latin typeface="Montserrat"/>
              <a:ea typeface="Montserrat"/>
              <a:cs typeface="Montserrat"/>
              <a:sym typeface="Montserrat"/>
            </a:endParaRPr>
          </a:p>
        </p:txBody>
      </p:sp>
      <p:sp>
        <p:nvSpPr>
          <p:cNvPr id="410" name="Google Shape;410;p37"/>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434343"/>
                </a:solidFill>
                <a:highlight>
                  <a:srgbClr val="C9DAF8"/>
                </a:highlight>
                <a:latin typeface="Montserrat"/>
                <a:ea typeface="Montserrat"/>
                <a:cs typeface="Montserrat"/>
                <a:sym typeface="Montserrat"/>
              </a:rPr>
              <a:t>blue sticky notes</a:t>
            </a:r>
            <a:r>
              <a:rPr lang="en" sz="800">
                <a:solidFill>
                  <a:srgbClr val="434343"/>
                </a:solidFill>
                <a:highlight>
                  <a:srgbClr val="D9D9D9"/>
                </a:highlight>
                <a:latin typeface="Montserrat"/>
                <a:ea typeface="Montserrat"/>
                <a:cs typeface="Montserrat"/>
                <a:sym typeface="Montserrat"/>
              </a:rPr>
              <a:t> below. </a:t>
            </a:r>
            <a:endParaRPr sz="800">
              <a:solidFill>
                <a:srgbClr val="434343"/>
              </a:solidFill>
              <a:highlight>
                <a:srgbClr val="D9D9D9"/>
              </a:highlight>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p:nvPr/>
        </p:nvSpPr>
        <p:spPr>
          <a:xfrm>
            <a:off x="-10050" y="9475"/>
            <a:ext cx="9144000" cy="5143500"/>
          </a:xfrm>
          <a:prstGeom prst="rect">
            <a:avLst/>
          </a:prstGeom>
          <a:solidFill>
            <a:srgbClr val="00A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txBox="1"/>
          <p:nvPr/>
        </p:nvSpPr>
        <p:spPr>
          <a:xfrm>
            <a:off x="1034400" y="2084250"/>
            <a:ext cx="70752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Host Remarks </a:t>
            </a:r>
            <a:endParaRPr b="1" sz="4800">
              <a:solidFill>
                <a:srgbClr val="FFFFFF"/>
              </a:solidFill>
              <a:latin typeface="Montserrat"/>
              <a:ea typeface="Montserrat"/>
              <a:cs typeface="Montserrat"/>
              <a:sym typeface="Montserrat"/>
            </a:endParaRPr>
          </a:p>
        </p:txBody>
      </p:sp>
      <p:sp>
        <p:nvSpPr>
          <p:cNvPr id="417" name="Google Shape;417;p38"/>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38"/>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p:nvPr/>
        </p:nvSpPr>
        <p:spPr>
          <a:xfrm>
            <a:off x="-10050" y="9475"/>
            <a:ext cx="9144000" cy="5143500"/>
          </a:xfrm>
          <a:prstGeom prst="rect">
            <a:avLst/>
          </a:prstGeom>
          <a:solidFill>
            <a:srgbClr val="00A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txBox="1"/>
          <p:nvPr/>
        </p:nvSpPr>
        <p:spPr>
          <a:xfrm>
            <a:off x="1034400" y="2084250"/>
            <a:ext cx="70752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Movement #2 </a:t>
            </a:r>
            <a:endParaRPr b="1" sz="4800">
              <a:solidFill>
                <a:srgbClr val="FFFFFF"/>
              </a:solidFill>
              <a:latin typeface="Montserrat"/>
              <a:ea typeface="Montserrat"/>
              <a:cs typeface="Montserrat"/>
              <a:sym typeface="Montserrat"/>
            </a:endParaRPr>
          </a:p>
        </p:txBody>
      </p:sp>
      <p:sp>
        <p:nvSpPr>
          <p:cNvPr id="425" name="Google Shape;425;p39"/>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39"/>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nvSpPr>
        <p:spPr>
          <a:xfrm>
            <a:off x="1245550" y="1494900"/>
            <a:ext cx="4853100" cy="16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Montserrat"/>
                <a:ea typeface="Montserrat"/>
                <a:cs typeface="Montserrat"/>
                <a:sym typeface="Montserrat"/>
              </a:rPr>
              <a:t>Listen with your whole body.</a:t>
            </a:r>
            <a:endParaRPr b="1" sz="4000">
              <a:latin typeface="Montserrat"/>
              <a:ea typeface="Montserrat"/>
              <a:cs typeface="Montserrat"/>
              <a:sym typeface="Montserrat"/>
            </a:endParaRPr>
          </a:p>
        </p:txBody>
      </p:sp>
      <p:sp>
        <p:nvSpPr>
          <p:cNvPr id="432" name="Google Shape;432;p40"/>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40"/>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1"/>
          <p:cNvSpPr txBox="1"/>
          <p:nvPr/>
        </p:nvSpPr>
        <p:spPr>
          <a:xfrm>
            <a:off x="1275875" y="1272600"/>
            <a:ext cx="7126800" cy="25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Montserrat"/>
                <a:ea typeface="Montserrat"/>
                <a:cs typeface="Montserrat"/>
                <a:sym typeface="Montserrat"/>
              </a:rPr>
              <a:t>“If our relation to work stays on the </a:t>
            </a:r>
            <a:endParaRPr b="1" sz="4000">
              <a:latin typeface="Montserrat"/>
              <a:ea typeface="Montserrat"/>
              <a:cs typeface="Montserrat"/>
              <a:sym typeface="Montserrat"/>
            </a:endParaRPr>
          </a:p>
          <a:p>
            <a:pPr indent="0" lvl="0" marL="0" rtl="0" algn="l">
              <a:spcBef>
                <a:spcPts val="0"/>
              </a:spcBef>
              <a:spcAft>
                <a:spcPts val="0"/>
              </a:spcAft>
              <a:buNone/>
            </a:pPr>
            <a:r>
              <a:rPr b="1" lang="en" sz="4000">
                <a:latin typeface="Montserrat"/>
                <a:ea typeface="Montserrat"/>
                <a:cs typeface="Montserrat"/>
                <a:sym typeface="Montserrat"/>
              </a:rPr>
              <a:t>same trajectory, </a:t>
            </a:r>
            <a:endParaRPr b="1" sz="4000">
              <a:latin typeface="Montserrat"/>
              <a:ea typeface="Montserrat"/>
              <a:cs typeface="Montserrat"/>
              <a:sym typeface="Montserrat"/>
            </a:endParaRPr>
          </a:p>
          <a:p>
            <a:pPr indent="0" lvl="0" marL="0" rtl="0" algn="l">
              <a:spcBef>
                <a:spcPts val="0"/>
              </a:spcBef>
              <a:spcAft>
                <a:spcPts val="0"/>
              </a:spcAft>
              <a:buNone/>
            </a:pPr>
            <a:r>
              <a:rPr b="1" lang="en" sz="4000">
                <a:latin typeface="Montserrat"/>
                <a:ea typeface="Montserrat"/>
                <a:cs typeface="Montserrat"/>
                <a:sym typeface="Montserrat"/>
              </a:rPr>
              <a:t>where might we end up?”</a:t>
            </a:r>
            <a:endParaRPr b="1" sz="4000">
              <a:latin typeface="Montserrat"/>
              <a:ea typeface="Montserrat"/>
              <a:cs typeface="Montserrat"/>
              <a:sym typeface="Montserrat"/>
            </a:endParaRPr>
          </a:p>
        </p:txBody>
      </p:sp>
      <p:sp>
        <p:nvSpPr>
          <p:cNvPr id="439" name="Google Shape;439;p41"/>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41"/>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descr="Partnering with industry leaders, humanists, and other change-makers, we seek to become the go-to &quot;design lab&quot; for ethical innovation. Together we will co-create the frameworks, tools, and capabilities needed to enlist innovation in the work of enriching the cultures we inhabit, uplifting the values we hold dear, and retelling the stories of who we are and what we want to become. The contradictions of innovation don't call for better innovation. They call for deeper change. ASU is committed to being #1 in innovation. We are committed to making that innovation ethical. For a long time, one answer seemed simple. Innovate. The assumption was: innovation is always good. So more is always better. You don't have to be good. Just clever. Then came screen addiction; zoom exhaustion constant surveillance; misinformation broken democracy; commodified friendship; lost intimacy; and the erosion of creativity, thoughtfulness, and wonder. At the bottom of the screen is a horizontal list of Facilitators of the event with their first and last names underneath. From left to right: Elizabeth Langland LCAE Director, Gaymon Bennet LCAE Associate Director,  Tamara Christensen UDI Design Expert, Erica O'Neil LCAE Research Manager, Sean Kenney LCAE Education Manager, Elizabeth Grumbach Research Affiliate, Taylor R. Genovese LCAE Grad Fellow, Victoria Vandekop Communication Specialist, Adrianna Matthews LCAE Undergrad Fellow" id="66" name="Google Shape;66;p15" title="The Lincoln Center for Applied Ethics introuduction"/>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7" name="Google Shape;67;p15"/>
          <p:cNvPicPr preferRelativeResize="0"/>
          <p:nvPr/>
        </p:nvPicPr>
        <p:blipFill>
          <a:blip r:embed="rId4">
            <a:alphaModFix/>
          </a:blip>
          <a:stretch>
            <a:fillRect/>
          </a:stretch>
        </p:blipFill>
        <p:spPr>
          <a:xfrm>
            <a:off x="8583775" y="4814675"/>
            <a:ext cx="560224" cy="328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2"/>
          <p:cNvSpPr/>
          <p:nvPr/>
        </p:nvSpPr>
        <p:spPr>
          <a:xfrm>
            <a:off x="461425" y="792724"/>
            <a:ext cx="3115500" cy="355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42"/>
          <p:cNvPicPr preferRelativeResize="0"/>
          <p:nvPr/>
        </p:nvPicPr>
        <p:blipFill>
          <a:blip r:embed="rId3">
            <a:alphaModFix/>
          </a:blip>
          <a:stretch>
            <a:fillRect/>
          </a:stretch>
        </p:blipFill>
        <p:spPr>
          <a:xfrm>
            <a:off x="4239152" y="1075929"/>
            <a:ext cx="986970" cy="906696"/>
          </a:xfrm>
          <a:prstGeom prst="rect">
            <a:avLst/>
          </a:prstGeom>
          <a:noFill/>
          <a:ln>
            <a:noFill/>
          </a:ln>
        </p:spPr>
      </p:pic>
      <p:pic>
        <p:nvPicPr>
          <p:cNvPr id="447" name="Google Shape;447;p42"/>
          <p:cNvPicPr preferRelativeResize="0"/>
          <p:nvPr/>
        </p:nvPicPr>
        <p:blipFill>
          <a:blip r:embed="rId4">
            <a:alphaModFix/>
          </a:blip>
          <a:stretch>
            <a:fillRect/>
          </a:stretch>
        </p:blipFill>
        <p:spPr>
          <a:xfrm>
            <a:off x="4630527" y="2690536"/>
            <a:ext cx="994028" cy="1016474"/>
          </a:xfrm>
          <a:prstGeom prst="rect">
            <a:avLst/>
          </a:prstGeom>
          <a:noFill/>
          <a:ln>
            <a:noFill/>
          </a:ln>
        </p:spPr>
      </p:pic>
      <p:sp>
        <p:nvSpPr>
          <p:cNvPr id="448" name="Google Shape;448;p42"/>
          <p:cNvSpPr/>
          <p:nvPr/>
        </p:nvSpPr>
        <p:spPr>
          <a:xfrm rot="10800000">
            <a:off x="5052795" y="3731388"/>
            <a:ext cx="149400" cy="456300"/>
          </a:xfrm>
          <a:prstGeom prst="triangle">
            <a:avLst>
              <a:gd fmla="val 50000" name="adj"/>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
          <p:cNvSpPr/>
          <p:nvPr/>
        </p:nvSpPr>
        <p:spPr>
          <a:xfrm>
            <a:off x="4797198" y="2041737"/>
            <a:ext cx="657300" cy="773400"/>
          </a:xfrm>
          <a:prstGeom prst="triangle">
            <a:avLst>
              <a:gd fmla="val 50000" name="adj"/>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rot="5400000">
            <a:off x="5085062" y="2519566"/>
            <a:ext cx="81900" cy="652500"/>
          </a:xfrm>
          <a:prstGeom prst="flowChartDelay">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2"/>
          <p:cNvSpPr txBox="1"/>
          <p:nvPr/>
        </p:nvSpPr>
        <p:spPr>
          <a:xfrm>
            <a:off x="5981871" y="835248"/>
            <a:ext cx="3115800" cy="14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Montserrat"/>
                <a:ea typeface="Montserrat"/>
                <a:cs typeface="Montserrat"/>
                <a:sym typeface="Montserrat"/>
              </a:rPr>
              <a:t>Diverge  </a:t>
            </a:r>
            <a:endParaRPr b="1"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No judgement</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Go for quantity!</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latin typeface="Montserrat"/>
                <a:ea typeface="Montserrat"/>
                <a:cs typeface="Montserrat"/>
                <a:sym typeface="Montserrat"/>
              </a:rPr>
              <a:t>“</a:t>
            </a:r>
            <a:r>
              <a:rPr lang="en" sz="1600">
                <a:solidFill>
                  <a:srgbClr val="000000"/>
                </a:solidFill>
                <a:latin typeface="Montserrat"/>
                <a:ea typeface="Montserrat"/>
                <a:cs typeface="Montserrat"/>
                <a:sym typeface="Montserrat"/>
              </a:rPr>
              <a:t>Yes, and…</a:t>
            </a:r>
            <a:r>
              <a:rPr lang="en" sz="1600">
                <a:latin typeface="Montserrat"/>
                <a:ea typeface="Montserrat"/>
                <a:cs typeface="Montserrat"/>
                <a:sym typeface="Montserrat"/>
              </a:rPr>
              <a:t>”</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Be bold!</a:t>
            </a:r>
            <a:endParaRPr sz="1600">
              <a:solidFill>
                <a:srgbClr val="000000"/>
              </a:solidFill>
              <a:latin typeface="Montserrat"/>
              <a:ea typeface="Montserrat"/>
              <a:cs typeface="Montserrat"/>
              <a:sym typeface="Montserrat"/>
            </a:endParaRPr>
          </a:p>
        </p:txBody>
      </p:sp>
      <p:sp>
        <p:nvSpPr>
          <p:cNvPr id="452" name="Google Shape;452;p42"/>
          <p:cNvSpPr txBox="1"/>
          <p:nvPr/>
        </p:nvSpPr>
        <p:spPr>
          <a:xfrm>
            <a:off x="5981868" y="2893421"/>
            <a:ext cx="3286200" cy="14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Montserrat"/>
                <a:ea typeface="Montserrat"/>
                <a:cs typeface="Montserrat"/>
                <a:sym typeface="Montserrat"/>
              </a:rPr>
              <a:t>Converge </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Strategic judgement</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Go for quality!</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Praise first</a:t>
            </a:r>
            <a:endParaRPr sz="1600">
              <a:solidFill>
                <a:srgbClr val="000000"/>
              </a:solidFill>
              <a:latin typeface="Montserrat"/>
              <a:ea typeface="Montserrat"/>
              <a:cs typeface="Montserrat"/>
              <a:sym typeface="Montserrat"/>
            </a:endParaRPr>
          </a:p>
          <a:p>
            <a:pPr indent="-330200" lvl="0" marL="457200" rtl="0" algn="l">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Be bold!</a:t>
            </a:r>
            <a:endParaRPr sz="1600">
              <a:solidFill>
                <a:srgbClr val="000000"/>
              </a:solidFill>
              <a:latin typeface="Montserrat"/>
              <a:ea typeface="Montserrat"/>
              <a:cs typeface="Montserrat"/>
              <a:sym typeface="Montserrat"/>
            </a:endParaRPr>
          </a:p>
        </p:txBody>
      </p:sp>
      <p:sp>
        <p:nvSpPr>
          <p:cNvPr id="453" name="Google Shape;453;p42"/>
          <p:cNvSpPr/>
          <p:nvPr/>
        </p:nvSpPr>
        <p:spPr>
          <a:xfrm>
            <a:off x="493063" y="822763"/>
            <a:ext cx="3052200" cy="3528000"/>
          </a:xfrm>
          <a:prstGeom prst="rect">
            <a:avLst/>
          </a:prstGeom>
          <a:noFill/>
          <a:ln>
            <a:noFill/>
          </a:ln>
        </p:spPr>
        <p:txBody>
          <a:bodyPr anchorCtr="0" anchor="t" bIns="50775" lIns="101575" spcFirstLastPara="1" rIns="101575" wrap="square" tIns="50775">
            <a:noAutofit/>
          </a:bodyPr>
          <a:lstStyle/>
          <a:p>
            <a:pPr indent="0" lvl="0" marL="0" rtl="0" algn="l">
              <a:lnSpc>
                <a:spcPct val="100000"/>
              </a:lnSpc>
              <a:spcBef>
                <a:spcPts val="0"/>
              </a:spcBef>
              <a:spcAft>
                <a:spcPts val="0"/>
              </a:spcAft>
              <a:buClr>
                <a:srgbClr val="000000"/>
              </a:buClr>
              <a:buSzPts val="2000"/>
              <a:buFont typeface="Arial"/>
              <a:buNone/>
            </a:pPr>
            <a:r>
              <a:rPr b="1" lang="en" sz="1800">
                <a:latin typeface="Montserrat"/>
                <a:ea typeface="Montserrat"/>
                <a:cs typeface="Montserrat"/>
                <a:sym typeface="Montserrat"/>
              </a:rPr>
              <a:t>Use 2 </a:t>
            </a:r>
            <a:r>
              <a:rPr b="1" lang="en" sz="1800">
                <a:solidFill>
                  <a:srgbClr val="000000"/>
                </a:solidFill>
                <a:latin typeface="Montserrat"/>
                <a:ea typeface="Montserrat"/>
                <a:cs typeface="Montserrat"/>
                <a:sym typeface="Montserrat"/>
              </a:rPr>
              <a:t>Thinking Modes: Diverge </a:t>
            </a:r>
            <a:r>
              <a:rPr b="1" i="1" lang="en" sz="1800">
                <a:latin typeface="Montserrat"/>
                <a:ea typeface="Montserrat"/>
                <a:cs typeface="Montserrat"/>
                <a:sym typeface="Montserrat"/>
              </a:rPr>
              <a:t>then</a:t>
            </a:r>
            <a:r>
              <a:rPr b="1" lang="en" sz="1800">
                <a:solidFill>
                  <a:srgbClr val="000000"/>
                </a:solidFill>
                <a:latin typeface="Montserrat"/>
                <a:ea typeface="Montserrat"/>
                <a:cs typeface="Montserrat"/>
                <a:sym typeface="Montserrat"/>
              </a:rPr>
              <a:t> Converge</a:t>
            </a:r>
            <a:endParaRPr b="1" sz="18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t/>
            </a:r>
            <a:endParaRPr b="1" sz="1800">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rPr lang="en">
                <a:latin typeface="Montserrat"/>
                <a:ea typeface="Montserrat"/>
                <a:cs typeface="Montserrat"/>
                <a:sym typeface="Montserrat"/>
              </a:rPr>
              <a:t>When you are generating ideas with your group, please use these 2 distinct thinking modes, in this order. </a:t>
            </a:r>
            <a:endParaRPr>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t/>
            </a:r>
            <a:endParaRPr>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rPr b="1" lang="en">
                <a:latin typeface="Montserrat"/>
                <a:ea typeface="Montserrat"/>
                <a:cs typeface="Montserrat"/>
                <a:sym typeface="Montserrat"/>
              </a:rPr>
              <a:t>First Diverge:</a:t>
            </a:r>
            <a:r>
              <a:rPr lang="en">
                <a:latin typeface="Montserrat"/>
                <a:ea typeface="Montserrat"/>
                <a:cs typeface="Montserrat"/>
                <a:sym typeface="Montserrat"/>
              </a:rPr>
              <a:t> get all of your ideas out </a:t>
            </a:r>
            <a:r>
              <a:rPr i="1" lang="en">
                <a:latin typeface="Montserrat"/>
                <a:ea typeface="Montserrat"/>
                <a:cs typeface="Montserrat"/>
                <a:sym typeface="Montserrat"/>
              </a:rPr>
              <a:t>individually</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t/>
            </a:r>
            <a:endParaRPr>
              <a:latin typeface="Montserrat"/>
              <a:ea typeface="Montserrat"/>
              <a:cs typeface="Montserrat"/>
              <a:sym typeface="Montserrat"/>
            </a:endParaRPr>
          </a:p>
          <a:p>
            <a:pPr indent="0" lvl="0" marL="0" rtl="0" algn="l">
              <a:lnSpc>
                <a:spcPct val="100000"/>
              </a:lnSpc>
              <a:spcBef>
                <a:spcPts val="0"/>
              </a:spcBef>
              <a:spcAft>
                <a:spcPts val="0"/>
              </a:spcAft>
              <a:buClr>
                <a:srgbClr val="000000"/>
              </a:buClr>
              <a:buSzPts val="2000"/>
              <a:buFont typeface="Arial"/>
              <a:buNone/>
            </a:pPr>
            <a:r>
              <a:rPr b="1" lang="en">
                <a:latin typeface="Montserrat"/>
                <a:ea typeface="Montserrat"/>
                <a:cs typeface="Montserrat"/>
                <a:sym typeface="Montserrat"/>
              </a:rPr>
              <a:t>Then Converge:</a:t>
            </a:r>
            <a:r>
              <a:rPr lang="en">
                <a:latin typeface="Montserrat"/>
                <a:ea typeface="Montserrat"/>
                <a:cs typeface="Montserrat"/>
                <a:sym typeface="Montserrat"/>
              </a:rPr>
              <a:t> review what you have, find patterns and see what is emerging then discuss and make decisions. </a:t>
            </a:r>
            <a:endParaRPr b="1" sz="1800">
              <a:latin typeface="Montserrat"/>
              <a:ea typeface="Montserrat"/>
              <a:cs typeface="Montserrat"/>
              <a:sym typeface="Montserrat"/>
            </a:endParaRPr>
          </a:p>
        </p:txBody>
      </p:sp>
      <p:sp>
        <p:nvSpPr>
          <p:cNvPr id="454" name="Google Shape;454;p42"/>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42"/>
          <p:cNvPicPr preferRelativeResize="0"/>
          <p:nvPr/>
        </p:nvPicPr>
        <p:blipFill>
          <a:blip r:embed="rId5">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p:nvPr/>
        </p:nvSpPr>
        <p:spPr>
          <a:xfrm>
            <a:off x="3849125" y="1412100"/>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diverge.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converge.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latin typeface="Montserrat"/>
              <a:ea typeface="Montserrat"/>
              <a:cs typeface="Montserrat"/>
              <a:sym typeface="Montserrat"/>
            </a:endParaRPr>
          </a:p>
        </p:txBody>
      </p:sp>
      <p:sp>
        <p:nvSpPr>
          <p:cNvPr id="461" name="Google Shape;461;p43"/>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1</a:t>
            </a:r>
            <a:endParaRPr sz="1100">
              <a:solidFill>
                <a:schemeClr val="dk1"/>
              </a:solidFill>
              <a:latin typeface="Montserrat"/>
              <a:ea typeface="Montserrat"/>
              <a:cs typeface="Montserrat"/>
              <a:sym typeface="Montserrat"/>
            </a:endParaRPr>
          </a:p>
        </p:txBody>
      </p:sp>
      <p:sp>
        <p:nvSpPr>
          <p:cNvPr id="462" name="Google Shape;462;p43"/>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Where might we end up</a:t>
            </a:r>
            <a:r>
              <a:rPr b="1" lang="en" sz="4100">
                <a:highlight>
                  <a:srgbClr val="FFC627"/>
                </a:highlight>
                <a:latin typeface="Montserrat"/>
                <a:ea typeface="Montserrat"/>
                <a:cs typeface="Montserrat"/>
                <a:sym typeface="Montserrat"/>
              </a:rPr>
              <a:t>?</a:t>
            </a:r>
            <a:endParaRPr b="1" sz="4100">
              <a:highlight>
                <a:srgbClr val="FFC627"/>
              </a:highlight>
              <a:latin typeface="Montserrat"/>
              <a:ea typeface="Montserrat"/>
              <a:cs typeface="Montserrat"/>
              <a:sym typeface="Montserrat"/>
            </a:endParaRPr>
          </a:p>
        </p:txBody>
      </p:sp>
      <p:sp>
        <p:nvSpPr>
          <p:cNvPr id="463" name="Google Shape;463;p43"/>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43"/>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465" name="Google Shape;465;p43"/>
          <p:cNvSpPr txBox="1"/>
          <p:nvPr/>
        </p:nvSpPr>
        <p:spPr>
          <a:xfrm>
            <a:off x="354950" y="3133325"/>
            <a:ext cx="30093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Breakout Room 1</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Erica O’Neil</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Adrianna Matthews</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Barry Brown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Irasema Coronado</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Ian Bogost </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Dédé Tetsubayashi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4"/>
          <p:cNvSpPr/>
          <p:nvPr/>
        </p:nvSpPr>
        <p:spPr>
          <a:xfrm>
            <a:off x="31832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Utopia for who? </a:t>
            </a:r>
            <a:endParaRPr sz="900"/>
          </a:p>
        </p:txBody>
      </p:sp>
      <p:cxnSp>
        <p:nvCxnSpPr>
          <p:cNvPr id="471" name="Google Shape;471;p44"/>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472" name="Google Shape;472;p44"/>
          <p:cNvSpPr/>
          <p:nvPr/>
        </p:nvSpPr>
        <p:spPr>
          <a:xfrm>
            <a:off x="1629610"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Dystopia</a:t>
            </a:r>
            <a:endParaRPr sz="900"/>
          </a:p>
        </p:txBody>
      </p:sp>
      <p:sp>
        <p:nvSpPr>
          <p:cNvPr id="473" name="Google Shape;473;p44"/>
          <p:cNvSpPr/>
          <p:nvPr/>
        </p:nvSpPr>
        <p:spPr>
          <a:xfrm>
            <a:off x="294089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Lost year of children’s learning</a:t>
            </a:r>
            <a:endParaRPr sz="900"/>
          </a:p>
        </p:txBody>
      </p:sp>
      <p:sp>
        <p:nvSpPr>
          <p:cNvPr id="474" name="Google Shape;474;p44"/>
          <p:cNvSpPr/>
          <p:nvPr/>
        </p:nvSpPr>
        <p:spPr>
          <a:xfrm>
            <a:off x="4245916"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Digital divide and gap stark</a:t>
            </a:r>
            <a:endParaRPr sz="900"/>
          </a:p>
        </p:txBody>
      </p:sp>
      <p:sp>
        <p:nvSpPr>
          <p:cNvPr id="475" name="Google Shape;475;p44"/>
          <p:cNvSpPr/>
          <p:nvPr/>
        </p:nvSpPr>
        <p:spPr>
          <a:xfrm>
            <a:off x="7461528" y="33472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t>Amplification of ills of end stage capitalism, more dependence on exploitative labor force</a:t>
            </a:r>
            <a:endParaRPr b="1" sz="900"/>
          </a:p>
        </p:txBody>
      </p:sp>
      <p:sp>
        <p:nvSpPr>
          <p:cNvPr id="476" name="Google Shape;476;p44"/>
          <p:cNvSpPr/>
          <p:nvPr/>
        </p:nvSpPr>
        <p:spPr>
          <a:xfrm>
            <a:off x="5912225" y="33472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t>Results in increased: Social strife, conflict, divide</a:t>
            </a:r>
            <a:endParaRPr b="1" sz="900"/>
          </a:p>
        </p:txBody>
      </p:sp>
      <p:sp>
        <p:nvSpPr>
          <p:cNvPr id="477" name="Google Shape;477;p44"/>
          <p:cNvSpPr/>
          <p:nvPr/>
        </p:nvSpPr>
        <p:spPr>
          <a:xfrm>
            <a:off x="5912225" y="2186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t>Digital divide exacerbates socioeconomic divide, resource allocation mismatched</a:t>
            </a:r>
            <a:endParaRPr b="1" sz="900"/>
          </a:p>
        </p:txBody>
      </p:sp>
      <p:sp>
        <p:nvSpPr>
          <p:cNvPr id="478" name="Google Shape;478;p44"/>
          <p:cNvSpPr/>
          <p:nvPr/>
        </p:nvSpPr>
        <p:spPr>
          <a:xfrm>
            <a:off x="7461528" y="2186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t>New definition of essential worker, but class divide amplified in reward of being “essential”</a:t>
            </a:r>
            <a:endParaRPr b="1" sz="900"/>
          </a:p>
        </p:txBody>
      </p:sp>
      <p:sp>
        <p:nvSpPr>
          <p:cNvPr id="479" name="Google Shape;479;p44"/>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2</a:t>
            </a:r>
            <a:r>
              <a:rPr lang="en" sz="1200">
                <a:latin typeface="Montserrat"/>
                <a:ea typeface="Montserrat"/>
                <a:cs typeface="Montserrat"/>
                <a:sym typeface="Montserrat"/>
              </a:rPr>
              <a:t>, Breakout Group </a:t>
            </a:r>
            <a:r>
              <a:rPr b="1" lang="en" sz="1200">
                <a:latin typeface="Montserrat"/>
                <a:ea typeface="Montserrat"/>
                <a:cs typeface="Montserrat"/>
                <a:sym typeface="Montserrat"/>
              </a:rPr>
              <a:t>1</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a:t>
            </a:r>
            <a:r>
              <a:rPr b="1" lang="en">
                <a:solidFill>
                  <a:schemeClr val="dk1"/>
                </a:solidFill>
                <a:latin typeface="Montserrat"/>
                <a:ea typeface="Montserrat"/>
                <a:cs typeface="Montserrat"/>
                <a:sym typeface="Montserrat"/>
              </a:rPr>
              <a:t>If we keep on the same trajectory, where might we end up?</a:t>
            </a:r>
            <a:r>
              <a:rPr b="1" lang="en">
                <a:latin typeface="Montserrat"/>
                <a:ea typeface="Montserrat"/>
                <a:cs typeface="Montserrat"/>
                <a:sym typeface="Montserrat"/>
              </a:rPr>
              <a:t>” </a:t>
            </a:r>
            <a:endParaRPr b="1" i="0" sz="1600" u="none" cap="none" strike="noStrike">
              <a:solidFill>
                <a:srgbClr val="000000"/>
              </a:solidFill>
              <a:latin typeface="Montserrat"/>
              <a:ea typeface="Montserrat"/>
              <a:cs typeface="Montserrat"/>
              <a:sym typeface="Montserrat"/>
            </a:endParaRPr>
          </a:p>
        </p:txBody>
      </p:sp>
      <p:pic>
        <p:nvPicPr>
          <p:cNvPr id="480" name="Google Shape;480;p44"/>
          <p:cNvPicPr preferRelativeResize="0"/>
          <p:nvPr/>
        </p:nvPicPr>
        <p:blipFill>
          <a:blip r:embed="rId3">
            <a:alphaModFix/>
          </a:blip>
          <a:stretch>
            <a:fillRect/>
          </a:stretch>
        </p:blipFill>
        <p:spPr>
          <a:xfrm>
            <a:off x="8583775" y="4814675"/>
            <a:ext cx="560224" cy="328825"/>
          </a:xfrm>
          <a:prstGeom prst="rect">
            <a:avLst/>
          </a:prstGeom>
          <a:noFill/>
          <a:ln>
            <a:noFill/>
          </a:ln>
        </p:spPr>
      </p:pic>
      <p:sp>
        <p:nvSpPr>
          <p:cNvPr id="481" name="Google Shape;481;p44"/>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Alienation of those close to us</a:t>
            </a:r>
            <a:endParaRPr sz="900"/>
          </a:p>
        </p:txBody>
      </p:sp>
      <p:sp>
        <p:nvSpPr>
          <p:cNvPr id="482" name="Google Shape;482;p44"/>
          <p:cNvSpPr/>
          <p:nvPr/>
        </p:nvSpPr>
        <p:spPr>
          <a:xfrm>
            <a:off x="1629610"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Benefits of digital format for reaching out from afar</a:t>
            </a:r>
            <a:endParaRPr sz="900"/>
          </a:p>
        </p:txBody>
      </p:sp>
      <p:sp>
        <p:nvSpPr>
          <p:cNvPr id="483" name="Google Shape;483;p44"/>
          <p:cNvSpPr/>
          <p:nvPr/>
        </p:nvSpPr>
        <p:spPr>
          <a:xfrm>
            <a:off x="294089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Socioeconomic strata and divide</a:t>
            </a:r>
            <a:endParaRPr sz="900"/>
          </a:p>
        </p:txBody>
      </p:sp>
      <p:sp>
        <p:nvSpPr>
          <p:cNvPr id="484" name="Google Shape;484;p44"/>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Technological wedge </a:t>
            </a:r>
            <a:endParaRPr sz="900"/>
          </a:p>
        </p:txBody>
      </p:sp>
      <p:sp>
        <p:nvSpPr>
          <p:cNvPr id="485" name="Google Shape;485;p44"/>
          <p:cNvSpPr/>
          <p:nvPr/>
        </p:nvSpPr>
        <p:spPr>
          <a:xfrm>
            <a:off x="31832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Burn out in this digital environment </a:t>
            </a:r>
            <a:endParaRPr sz="900"/>
          </a:p>
        </p:txBody>
      </p:sp>
      <p:sp>
        <p:nvSpPr>
          <p:cNvPr id="486" name="Google Shape;486;p44"/>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Travel less, conference schedule changes</a:t>
            </a:r>
            <a:endParaRPr sz="900"/>
          </a:p>
        </p:txBody>
      </p:sp>
      <p:sp>
        <p:nvSpPr>
          <p:cNvPr id="487" name="Google Shape;487;p44"/>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Is digital connection realconnection?</a:t>
            </a:r>
            <a:endParaRPr sz="900"/>
          </a:p>
        </p:txBody>
      </p:sp>
      <p:sp>
        <p:nvSpPr>
          <p:cNvPr id="488" name="Google Shape;488;p44"/>
          <p:cNvSpPr/>
          <p:nvPr/>
        </p:nvSpPr>
        <p:spPr>
          <a:xfrm>
            <a:off x="4245916"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Thriving in this digital environment</a:t>
            </a:r>
            <a:endParaRPr sz="900"/>
          </a:p>
        </p:txBody>
      </p:sp>
      <p:sp>
        <p:nvSpPr>
          <p:cNvPr id="489" name="Google Shape;489;p44"/>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Split between personal life and work accomplishment</a:t>
            </a:r>
            <a:endParaRPr sz="900"/>
          </a:p>
        </p:txBody>
      </p:sp>
      <p:sp>
        <p:nvSpPr>
          <p:cNvPr id="490" name="Google Shape;490;p44"/>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Lack of community: doesn’t give back parts of ourselves</a:t>
            </a:r>
            <a:endParaRPr sz="900"/>
          </a:p>
        </p:txBody>
      </p:sp>
      <p:sp>
        <p:nvSpPr>
          <p:cNvPr id="491" name="Google Shape;491;p44"/>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Societal divide between digital and analog</a:t>
            </a:r>
            <a:endParaRPr sz="900"/>
          </a:p>
        </p:txBody>
      </p:sp>
      <p:sp>
        <p:nvSpPr>
          <p:cNvPr id="492" name="Google Shape;492;p44"/>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Gap between global north and south</a:t>
            </a:r>
            <a:endParaRPr sz="900"/>
          </a:p>
        </p:txBody>
      </p:sp>
      <p:sp>
        <p:nvSpPr>
          <p:cNvPr id="493" name="Google Shape;493;p44"/>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r>
              <a:rPr lang="en" sz="800">
                <a:solidFill>
                  <a:srgbClr val="666666"/>
                </a:solidFill>
                <a:highlight>
                  <a:srgbClr val="D9D9D9"/>
                </a:highlight>
                <a:latin typeface="Montserrat"/>
                <a:ea typeface="Montserrat"/>
                <a:cs typeface="Montserrat"/>
                <a:sym typeface="Montserrat"/>
              </a:rPr>
              <a:t> </a:t>
            </a:r>
            <a:endParaRPr sz="800">
              <a:solidFill>
                <a:srgbClr val="666666"/>
              </a:solidFill>
              <a:highlight>
                <a:srgbClr val="D9D9D9"/>
              </a:highlight>
              <a:latin typeface="Montserrat"/>
              <a:ea typeface="Montserrat"/>
              <a:cs typeface="Montserrat"/>
              <a:sym typeface="Montserrat"/>
            </a:endParaRPr>
          </a:p>
        </p:txBody>
      </p:sp>
      <p:sp>
        <p:nvSpPr>
          <p:cNvPr id="494" name="Google Shape;494;p44"/>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434343"/>
                </a:solidFill>
                <a:highlight>
                  <a:srgbClr val="C9DAF8"/>
                </a:highlight>
                <a:latin typeface="Montserrat"/>
                <a:ea typeface="Montserrat"/>
                <a:cs typeface="Montserrat"/>
                <a:sym typeface="Montserrat"/>
              </a:rPr>
              <a:t>blue sticky notes</a:t>
            </a:r>
            <a:r>
              <a:rPr lang="en" sz="800">
                <a:solidFill>
                  <a:srgbClr val="434343"/>
                </a:solidFill>
                <a:highlight>
                  <a:srgbClr val="D9D9D9"/>
                </a:highlight>
                <a:latin typeface="Montserrat"/>
                <a:ea typeface="Montserrat"/>
                <a:cs typeface="Montserrat"/>
                <a:sym typeface="Montserrat"/>
              </a:rPr>
              <a:t> below. </a:t>
            </a:r>
            <a:endParaRPr sz="800">
              <a:solidFill>
                <a:srgbClr val="434343"/>
              </a:solidFill>
              <a:highlight>
                <a:srgbClr val="D9D9D9"/>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5"/>
          <p:cNvSpPr/>
          <p:nvPr/>
        </p:nvSpPr>
        <p:spPr>
          <a:xfrm>
            <a:off x="3849125" y="1412100"/>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diverge.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converge.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latin typeface="Montserrat"/>
              <a:ea typeface="Montserrat"/>
              <a:cs typeface="Montserrat"/>
              <a:sym typeface="Montserrat"/>
            </a:endParaRPr>
          </a:p>
        </p:txBody>
      </p:sp>
      <p:sp>
        <p:nvSpPr>
          <p:cNvPr id="500" name="Google Shape;500;p45"/>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2</a:t>
            </a:r>
            <a:endParaRPr sz="1100">
              <a:solidFill>
                <a:schemeClr val="dk1"/>
              </a:solidFill>
              <a:latin typeface="Montserrat"/>
              <a:ea typeface="Montserrat"/>
              <a:cs typeface="Montserrat"/>
              <a:sym typeface="Montserrat"/>
            </a:endParaRPr>
          </a:p>
        </p:txBody>
      </p:sp>
      <p:sp>
        <p:nvSpPr>
          <p:cNvPr id="501" name="Google Shape;501;p45"/>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Where might we end up</a:t>
            </a:r>
            <a:r>
              <a:rPr b="1" lang="en" sz="4100">
                <a:highlight>
                  <a:srgbClr val="FFC627"/>
                </a:highlight>
                <a:latin typeface="Montserrat"/>
                <a:ea typeface="Montserrat"/>
                <a:cs typeface="Montserrat"/>
                <a:sym typeface="Montserrat"/>
              </a:rPr>
              <a:t>?</a:t>
            </a:r>
            <a:endParaRPr b="1" sz="4100">
              <a:highlight>
                <a:srgbClr val="FFC627"/>
              </a:highlight>
              <a:latin typeface="Montserrat"/>
              <a:ea typeface="Montserrat"/>
              <a:cs typeface="Montserrat"/>
              <a:sym typeface="Montserrat"/>
            </a:endParaRPr>
          </a:p>
        </p:txBody>
      </p:sp>
      <p:sp>
        <p:nvSpPr>
          <p:cNvPr id="502" name="Google Shape;502;p45"/>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45"/>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504" name="Google Shape;504;p45"/>
          <p:cNvSpPr txBox="1"/>
          <p:nvPr/>
        </p:nvSpPr>
        <p:spPr>
          <a:xfrm>
            <a:off x="354950" y="3133325"/>
            <a:ext cx="28311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Breakout Room 2</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Gaymon Bennett</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Taylor Genovese</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Radha Mistry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Jeffrey Cohen</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Christina Boyles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Robert Newman</a:t>
            </a:r>
            <a:endParaRPr b="1" sz="12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6"/>
          <p:cNvSpPr/>
          <p:nvPr/>
        </p:nvSpPr>
        <p:spPr>
          <a:xfrm>
            <a:off x="31832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Shifting spectrum between isolation/</a:t>
            </a:r>
            <a:endParaRPr sz="1000"/>
          </a:p>
          <a:p>
            <a:pPr indent="0" lvl="0" marL="0" rtl="0" algn="l">
              <a:spcBef>
                <a:spcPts val="0"/>
              </a:spcBef>
              <a:spcAft>
                <a:spcPts val="0"/>
              </a:spcAft>
              <a:buNone/>
            </a:pPr>
            <a:r>
              <a:rPr lang="en" sz="1000"/>
              <a:t>connectedness</a:t>
            </a:r>
            <a:endParaRPr sz="1000"/>
          </a:p>
        </p:txBody>
      </p:sp>
      <p:cxnSp>
        <p:nvCxnSpPr>
          <p:cNvPr id="510" name="Google Shape;510;p46"/>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511" name="Google Shape;511;p46"/>
          <p:cNvSpPr/>
          <p:nvPr/>
        </p:nvSpPr>
        <p:spPr>
          <a:xfrm>
            <a:off x="1629610"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Offsetting</a:t>
            </a:r>
            <a:r>
              <a:rPr lang="en" sz="1200"/>
              <a:t> work schedules.</a:t>
            </a:r>
            <a:endParaRPr sz="1200"/>
          </a:p>
        </p:txBody>
      </p:sp>
      <p:sp>
        <p:nvSpPr>
          <p:cNvPr id="512" name="Google Shape;512;p46"/>
          <p:cNvSpPr/>
          <p:nvPr/>
        </p:nvSpPr>
        <p:spPr>
          <a:xfrm>
            <a:off x="294089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More mechanistic or more tranquil?</a:t>
            </a:r>
            <a:endParaRPr sz="1200"/>
          </a:p>
        </p:txBody>
      </p:sp>
      <p:sp>
        <p:nvSpPr>
          <p:cNvPr id="513" name="Google Shape;513;p46"/>
          <p:cNvSpPr/>
          <p:nvPr/>
        </p:nvSpPr>
        <p:spPr>
          <a:xfrm>
            <a:off x="4245925" y="1494000"/>
            <a:ext cx="1184100" cy="828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Intensification</a:t>
            </a:r>
            <a:r>
              <a:rPr lang="en" sz="1200"/>
              <a:t> of negotiating the “home experience.”</a:t>
            </a:r>
            <a:endParaRPr sz="1200"/>
          </a:p>
        </p:txBody>
      </p:sp>
      <p:sp>
        <p:nvSpPr>
          <p:cNvPr id="514" name="Google Shape;514;p46"/>
          <p:cNvSpPr/>
          <p:nvPr/>
        </p:nvSpPr>
        <p:spPr>
          <a:xfrm>
            <a:off x="7445528" y="2747514"/>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Redefine what it means to be connected.</a:t>
            </a:r>
            <a:endParaRPr b="1" sz="1200"/>
          </a:p>
        </p:txBody>
      </p:sp>
      <p:sp>
        <p:nvSpPr>
          <p:cNvPr id="515" name="Google Shape;515;p46"/>
          <p:cNvSpPr/>
          <p:nvPr/>
        </p:nvSpPr>
        <p:spPr>
          <a:xfrm>
            <a:off x="5896225" y="2747514"/>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More intentional about setting space/time.</a:t>
            </a:r>
            <a:endParaRPr b="1" sz="1200"/>
          </a:p>
        </p:txBody>
      </p:sp>
      <p:sp>
        <p:nvSpPr>
          <p:cNvPr id="516" name="Google Shape;516;p46"/>
          <p:cNvSpPr/>
          <p:nvPr/>
        </p:nvSpPr>
        <p:spPr>
          <a:xfrm>
            <a:off x="5896225" y="1586288"/>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Negotiating home/work experience.</a:t>
            </a:r>
            <a:endParaRPr b="1" sz="1200"/>
          </a:p>
        </p:txBody>
      </p:sp>
      <p:sp>
        <p:nvSpPr>
          <p:cNvPr id="517" name="Google Shape;517;p46"/>
          <p:cNvSpPr/>
          <p:nvPr/>
        </p:nvSpPr>
        <p:spPr>
          <a:xfrm>
            <a:off x="7445528" y="1586288"/>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More flexibility and moments of tranquility.</a:t>
            </a:r>
            <a:endParaRPr b="1" sz="1200"/>
          </a:p>
        </p:txBody>
      </p:sp>
      <p:sp>
        <p:nvSpPr>
          <p:cNvPr id="518" name="Google Shape;518;p46"/>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2</a:t>
            </a:r>
            <a:r>
              <a:rPr lang="en" sz="1200">
                <a:latin typeface="Montserrat"/>
                <a:ea typeface="Montserrat"/>
                <a:cs typeface="Montserrat"/>
                <a:sym typeface="Montserrat"/>
              </a:rPr>
              <a:t>, Breakout Group </a:t>
            </a:r>
            <a:r>
              <a:rPr b="1" lang="en" sz="1200">
                <a:latin typeface="Montserrat"/>
                <a:ea typeface="Montserrat"/>
                <a:cs typeface="Montserrat"/>
                <a:sym typeface="Montserrat"/>
              </a:rPr>
              <a:t>2</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a:t>
            </a:r>
            <a:r>
              <a:rPr b="1" lang="en">
                <a:solidFill>
                  <a:schemeClr val="dk1"/>
                </a:solidFill>
                <a:latin typeface="Montserrat"/>
                <a:ea typeface="Montserrat"/>
                <a:cs typeface="Montserrat"/>
                <a:sym typeface="Montserrat"/>
              </a:rPr>
              <a:t>If we keep on the same trajectory, where might we end up?</a:t>
            </a:r>
            <a:r>
              <a:rPr b="1" lang="en">
                <a:latin typeface="Montserrat"/>
                <a:ea typeface="Montserrat"/>
                <a:cs typeface="Montserrat"/>
                <a:sym typeface="Montserrat"/>
              </a:rPr>
              <a:t>” </a:t>
            </a:r>
            <a:endParaRPr b="1" i="0" sz="1600" u="none" cap="none" strike="noStrike">
              <a:solidFill>
                <a:srgbClr val="000000"/>
              </a:solidFill>
              <a:latin typeface="Montserrat"/>
              <a:ea typeface="Montserrat"/>
              <a:cs typeface="Montserrat"/>
              <a:sym typeface="Montserrat"/>
            </a:endParaRPr>
          </a:p>
        </p:txBody>
      </p:sp>
      <p:pic>
        <p:nvPicPr>
          <p:cNvPr id="519" name="Google Shape;519;p46"/>
          <p:cNvPicPr preferRelativeResize="0"/>
          <p:nvPr/>
        </p:nvPicPr>
        <p:blipFill>
          <a:blip r:embed="rId3">
            <a:alphaModFix/>
          </a:blip>
          <a:stretch>
            <a:fillRect/>
          </a:stretch>
        </p:blipFill>
        <p:spPr>
          <a:xfrm>
            <a:off x="8583775" y="4814675"/>
            <a:ext cx="560224" cy="328825"/>
          </a:xfrm>
          <a:prstGeom prst="rect">
            <a:avLst/>
          </a:prstGeom>
          <a:noFill/>
          <a:ln>
            <a:noFill/>
          </a:ln>
        </p:spPr>
      </p:pic>
      <p:sp>
        <p:nvSpPr>
          <p:cNvPr id="520" name="Google Shape;520;p46"/>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Productivity not rooted in temporality.</a:t>
            </a:r>
            <a:endParaRPr sz="1200"/>
          </a:p>
        </p:txBody>
      </p:sp>
      <p:sp>
        <p:nvSpPr>
          <p:cNvPr id="521" name="Google Shape;521;p46"/>
          <p:cNvSpPr/>
          <p:nvPr/>
        </p:nvSpPr>
        <p:spPr>
          <a:xfrm>
            <a:off x="1629610"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Negotiating space, time, relationships.</a:t>
            </a:r>
            <a:endParaRPr sz="1200"/>
          </a:p>
        </p:txBody>
      </p:sp>
      <p:sp>
        <p:nvSpPr>
          <p:cNvPr id="522" name="Google Shape;522;p46"/>
          <p:cNvSpPr/>
          <p:nvPr/>
        </p:nvSpPr>
        <p:spPr>
          <a:xfrm>
            <a:off x="294089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523" name="Google Shape;523;p46"/>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524" name="Google Shape;524;p46"/>
          <p:cNvSpPr/>
          <p:nvPr/>
        </p:nvSpPr>
        <p:spPr>
          <a:xfrm>
            <a:off x="318325" y="3275600"/>
            <a:ext cx="1184100" cy="828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Where/how we will learn from each other?</a:t>
            </a:r>
            <a:endParaRPr sz="1200"/>
          </a:p>
        </p:txBody>
      </p:sp>
      <p:sp>
        <p:nvSpPr>
          <p:cNvPr id="525" name="Google Shape;525;p46"/>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Learning to exist without </a:t>
            </a:r>
            <a:r>
              <a:rPr lang="en" sz="1200"/>
              <a:t>spontaneity.</a:t>
            </a:r>
            <a:endParaRPr sz="1200"/>
          </a:p>
        </p:txBody>
      </p:sp>
      <p:sp>
        <p:nvSpPr>
          <p:cNvPr id="526" name="Google Shape;526;p46"/>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Flexibility can break us free of 9-5 mold.</a:t>
            </a:r>
            <a:endParaRPr sz="1200"/>
          </a:p>
        </p:txBody>
      </p:sp>
      <p:sp>
        <p:nvSpPr>
          <p:cNvPr id="527" name="Google Shape;527;p46"/>
          <p:cNvSpPr/>
          <p:nvPr/>
        </p:nvSpPr>
        <p:spPr>
          <a:xfrm>
            <a:off x="4245916"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528" name="Google Shape;528;p46"/>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Move toward tech providing solutions.</a:t>
            </a:r>
            <a:endParaRPr sz="1200"/>
          </a:p>
        </p:txBody>
      </p:sp>
      <p:sp>
        <p:nvSpPr>
          <p:cNvPr id="529" name="Google Shape;529;p46"/>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Negotiating home/work space.</a:t>
            </a:r>
            <a:endParaRPr sz="1200"/>
          </a:p>
        </p:txBody>
      </p:sp>
      <p:sp>
        <p:nvSpPr>
          <p:cNvPr id="530" name="Google Shape;530;p46"/>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531" name="Google Shape;531;p46"/>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532" name="Google Shape;532;p46"/>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r>
              <a:rPr lang="en" sz="800">
                <a:solidFill>
                  <a:srgbClr val="666666"/>
                </a:solidFill>
                <a:highlight>
                  <a:srgbClr val="D9D9D9"/>
                </a:highlight>
                <a:latin typeface="Montserrat"/>
                <a:ea typeface="Montserrat"/>
                <a:cs typeface="Montserrat"/>
                <a:sym typeface="Montserrat"/>
              </a:rPr>
              <a:t> </a:t>
            </a:r>
            <a:endParaRPr sz="800">
              <a:solidFill>
                <a:srgbClr val="666666"/>
              </a:solidFill>
              <a:highlight>
                <a:srgbClr val="D9D9D9"/>
              </a:highlight>
              <a:latin typeface="Montserrat"/>
              <a:ea typeface="Montserrat"/>
              <a:cs typeface="Montserrat"/>
              <a:sym typeface="Montserrat"/>
            </a:endParaRPr>
          </a:p>
        </p:txBody>
      </p:sp>
      <p:sp>
        <p:nvSpPr>
          <p:cNvPr id="533" name="Google Shape;533;p46"/>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434343"/>
                </a:solidFill>
                <a:highlight>
                  <a:srgbClr val="C9DAF8"/>
                </a:highlight>
                <a:latin typeface="Montserrat"/>
                <a:ea typeface="Montserrat"/>
                <a:cs typeface="Montserrat"/>
                <a:sym typeface="Montserrat"/>
              </a:rPr>
              <a:t>blue sticky notes</a:t>
            </a:r>
            <a:r>
              <a:rPr lang="en" sz="800">
                <a:solidFill>
                  <a:srgbClr val="434343"/>
                </a:solidFill>
                <a:highlight>
                  <a:srgbClr val="D9D9D9"/>
                </a:highlight>
                <a:latin typeface="Montserrat"/>
                <a:ea typeface="Montserrat"/>
                <a:cs typeface="Montserrat"/>
                <a:sym typeface="Montserrat"/>
              </a:rPr>
              <a:t> below. </a:t>
            </a:r>
            <a:endParaRPr sz="800">
              <a:solidFill>
                <a:srgbClr val="434343"/>
              </a:solidFill>
              <a:highlight>
                <a:srgbClr val="D9D9D9"/>
              </a:highlight>
              <a:latin typeface="Montserrat"/>
              <a:ea typeface="Montserrat"/>
              <a:cs typeface="Montserrat"/>
              <a:sym typeface="Montserrat"/>
            </a:endParaRPr>
          </a:p>
        </p:txBody>
      </p:sp>
      <p:sp>
        <p:nvSpPr>
          <p:cNvPr id="534" name="Google Shape;534;p46"/>
          <p:cNvSpPr/>
          <p:nvPr/>
        </p:nvSpPr>
        <p:spPr>
          <a:xfrm>
            <a:off x="5896225" y="3803914"/>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Curating work and tension at home/work clashing.</a:t>
            </a:r>
            <a:endParaRPr b="1" sz="1200"/>
          </a:p>
        </p:txBody>
      </p:sp>
      <p:sp>
        <p:nvSpPr>
          <p:cNvPr id="535" name="Google Shape;535;p46"/>
          <p:cNvSpPr/>
          <p:nvPr/>
        </p:nvSpPr>
        <p:spPr>
          <a:xfrm>
            <a:off x="7458625" y="3803925"/>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Modeling/teaching boundaries in home/work.</a:t>
            </a:r>
            <a:endParaRPr b="1"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7"/>
          <p:cNvSpPr/>
          <p:nvPr/>
        </p:nvSpPr>
        <p:spPr>
          <a:xfrm>
            <a:off x="3849125" y="1412100"/>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diverge.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converge.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latin typeface="Montserrat"/>
              <a:ea typeface="Montserrat"/>
              <a:cs typeface="Montserrat"/>
              <a:sym typeface="Montserrat"/>
            </a:endParaRPr>
          </a:p>
        </p:txBody>
      </p:sp>
      <p:sp>
        <p:nvSpPr>
          <p:cNvPr id="541" name="Google Shape;541;p47"/>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3</a:t>
            </a:r>
            <a:endParaRPr sz="1100">
              <a:solidFill>
                <a:schemeClr val="dk1"/>
              </a:solidFill>
              <a:latin typeface="Montserrat"/>
              <a:ea typeface="Montserrat"/>
              <a:cs typeface="Montserrat"/>
              <a:sym typeface="Montserrat"/>
            </a:endParaRPr>
          </a:p>
        </p:txBody>
      </p:sp>
      <p:sp>
        <p:nvSpPr>
          <p:cNvPr id="542" name="Google Shape;542;p47"/>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Where might we end up</a:t>
            </a:r>
            <a:r>
              <a:rPr b="1" lang="en" sz="4100">
                <a:highlight>
                  <a:srgbClr val="FFC627"/>
                </a:highlight>
                <a:latin typeface="Montserrat"/>
                <a:ea typeface="Montserrat"/>
                <a:cs typeface="Montserrat"/>
                <a:sym typeface="Montserrat"/>
              </a:rPr>
              <a:t>?</a:t>
            </a:r>
            <a:endParaRPr b="1" sz="4100">
              <a:highlight>
                <a:srgbClr val="FFC627"/>
              </a:highlight>
              <a:latin typeface="Montserrat"/>
              <a:ea typeface="Montserrat"/>
              <a:cs typeface="Montserrat"/>
              <a:sym typeface="Montserrat"/>
            </a:endParaRPr>
          </a:p>
        </p:txBody>
      </p:sp>
      <p:sp>
        <p:nvSpPr>
          <p:cNvPr id="543" name="Google Shape;543;p47"/>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47"/>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545" name="Google Shape;545;p47"/>
          <p:cNvSpPr txBox="1"/>
          <p:nvPr/>
        </p:nvSpPr>
        <p:spPr>
          <a:xfrm>
            <a:off x="354950" y="3133325"/>
            <a:ext cx="28311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Breakout Room 3</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Elizabeth Langland</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Tori Vandekop</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Nathan Shedroff</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Ayanna Thompson</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Purdom Lindblad</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David Kirkpatrick</a:t>
            </a:r>
            <a:endParaRPr b="1"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8"/>
          <p:cNvSpPr/>
          <p:nvPr/>
        </p:nvSpPr>
        <p:spPr>
          <a:xfrm>
            <a:off x="31832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Thinking about the future of work is hard to imagine when all days see the same</a:t>
            </a:r>
            <a:endParaRPr sz="800"/>
          </a:p>
        </p:txBody>
      </p:sp>
      <p:cxnSp>
        <p:nvCxnSpPr>
          <p:cNvPr id="551" name="Google Shape;551;p48"/>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552" name="Google Shape;552;p48"/>
          <p:cNvSpPr/>
          <p:nvPr/>
        </p:nvSpPr>
        <p:spPr>
          <a:xfrm>
            <a:off x="1629610"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Return to gratitude</a:t>
            </a:r>
            <a:endParaRPr sz="1200"/>
          </a:p>
        </p:txBody>
      </p:sp>
      <p:sp>
        <p:nvSpPr>
          <p:cNvPr id="553" name="Google Shape;553;p48"/>
          <p:cNvSpPr/>
          <p:nvPr/>
        </p:nvSpPr>
        <p:spPr>
          <a:xfrm>
            <a:off x="294089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Amplifying the inequities we had before</a:t>
            </a:r>
            <a:endParaRPr sz="1200"/>
          </a:p>
        </p:txBody>
      </p:sp>
      <p:sp>
        <p:nvSpPr>
          <p:cNvPr id="554" name="Google Shape;554;p48"/>
          <p:cNvSpPr/>
          <p:nvPr/>
        </p:nvSpPr>
        <p:spPr>
          <a:xfrm>
            <a:off x="4245916"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Type </a:t>
            </a:r>
            <a:r>
              <a:rPr lang="en" sz="1200"/>
              <a:t>text</a:t>
            </a:r>
            <a:r>
              <a:rPr lang="en" sz="1200">
                <a:solidFill>
                  <a:srgbClr val="000000"/>
                </a:solidFill>
              </a:rPr>
              <a:t> here. </a:t>
            </a:r>
            <a:endParaRPr sz="1200"/>
          </a:p>
        </p:txBody>
      </p:sp>
      <p:sp>
        <p:nvSpPr>
          <p:cNvPr id="555" name="Google Shape;555;p48"/>
          <p:cNvSpPr/>
          <p:nvPr/>
        </p:nvSpPr>
        <p:spPr>
          <a:xfrm>
            <a:off x="7516653" y="26552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Need a new boundary between us and tech</a:t>
            </a:r>
            <a:endParaRPr b="1" sz="1200"/>
          </a:p>
        </p:txBody>
      </p:sp>
      <p:sp>
        <p:nvSpPr>
          <p:cNvPr id="556" name="Google Shape;556;p48"/>
          <p:cNvSpPr/>
          <p:nvPr/>
        </p:nvSpPr>
        <p:spPr>
          <a:xfrm>
            <a:off x="5967350" y="26552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Increasingly divided</a:t>
            </a:r>
            <a:endParaRPr b="1" sz="1200"/>
          </a:p>
        </p:txBody>
      </p:sp>
      <p:sp>
        <p:nvSpPr>
          <p:cNvPr id="557" name="Google Shape;557;p48"/>
          <p:cNvSpPr/>
          <p:nvPr/>
        </p:nvSpPr>
        <p:spPr>
          <a:xfrm>
            <a:off x="5967350" y="1494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Work life balance</a:t>
            </a:r>
            <a:endParaRPr b="1" sz="1200"/>
          </a:p>
        </p:txBody>
      </p:sp>
      <p:sp>
        <p:nvSpPr>
          <p:cNvPr id="558" name="Google Shape;558;p48"/>
          <p:cNvSpPr/>
          <p:nvPr/>
        </p:nvSpPr>
        <p:spPr>
          <a:xfrm>
            <a:off x="7516653" y="1494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Dialogue about essential workers have been healthy</a:t>
            </a:r>
            <a:endParaRPr b="1" sz="1200"/>
          </a:p>
        </p:txBody>
      </p:sp>
      <p:sp>
        <p:nvSpPr>
          <p:cNvPr id="559" name="Google Shape;559;p48"/>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2</a:t>
            </a:r>
            <a:r>
              <a:rPr lang="en" sz="1200">
                <a:latin typeface="Montserrat"/>
                <a:ea typeface="Montserrat"/>
                <a:cs typeface="Montserrat"/>
                <a:sym typeface="Montserrat"/>
              </a:rPr>
              <a:t>, Breakout Group </a:t>
            </a:r>
            <a:r>
              <a:rPr b="1" lang="en" sz="1200">
                <a:latin typeface="Montserrat"/>
                <a:ea typeface="Montserrat"/>
                <a:cs typeface="Montserrat"/>
                <a:sym typeface="Montserrat"/>
              </a:rPr>
              <a:t>3</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a:t>
            </a:r>
            <a:r>
              <a:rPr b="1" lang="en">
                <a:solidFill>
                  <a:schemeClr val="dk1"/>
                </a:solidFill>
                <a:latin typeface="Montserrat"/>
                <a:ea typeface="Montserrat"/>
                <a:cs typeface="Montserrat"/>
                <a:sym typeface="Montserrat"/>
              </a:rPr>
              <a:t>If we keep on the same trajectory, where might we end up?</a:t>
            </a:r>
            <a:r>
              <a:rPr b="1" lang="en">
                <a:latin typeface="Montserrat"/>
                <a:ea typeface="Montserrat"/>
                <a:cs typeface="Montserrat"/>
                <a:sym typeface="Montserrat"/>
              </a:rPr>
              <a:t>” </a:t>
            </a:r>
            <a:endParaRPr b="1" i="0" sz="1600" u="none" cap="none" strike="noStrike">
              <a:solidFill>
                <a:srgbClr val="000000"/>
              </a:solidFill>
              <a:latin typeface="Montserrat"/>
              <a:ea typeface="Montserrat"/>
              <a:cs typeface="Montserrat"/>
              <a:sym typeface="Montserrat"/>
            </a:endParaRPr>
          </a:p>
        </p:txBody>
      </p:sp>
      <p:pic>
        <p:nvPicPr>
          <p:cNvPr id="560" name="Google Shape;560;p48"/>
          <p:cNvPicPr preferRelativeResize="0"/>
          <p:nvPr/>
        </p:nvPicPr>
        <p:blipFill>
          <a:blip r:embed="rId3">
            <a:alphaModFix/>
          </a:blip>
          <a:stretch>
            <a:fillRect/>
          </a:stretch>
        </p:blipFill>
        <p:spPr>
          <a:xfrm>
            <a:off x="8413850" y="4729150"/>
            <a:ext cx="560224" cy="328825"/>
          </a:xfrm>
          <a:prstGeom prst="rect">
            <a:avLst/>
          </a:prstGeom>
          <a:noFill/>
          <a:ln>
            <a:noFill/>
          </a:ln>
        </p:spPr>
      </p:pic>
      <p:sp>
        <p:nvSpPr>
          <p:cNvPr id="561" name="Google Shape;561;p48"/>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The presence of tech in our lives is out of control, both personal and </a:t>
            </a:r>
            <a:r>
              <a:rPr lang="en" sz="800"/>
              <a:t>societal</a:t>
            </a:r>
            <a:r>
              <a:rPr lang="en" sz="800"/>
              <a:t> level, not sustainable</a:t>
            </a:r>
            <a:endParaRPr sz="800"/>
          </a:p>
        </p:txBody>
      </p:sp>
      <p:sp>
        <p:nvSpPr>
          <p:cNvPr id="562" name="Google Shape;562;p48"/>
          <p:cNvSpPr/>
          <p:nvPr/>
        </p:nvSpPr>
        <p:spPr>
          <a:xfrm>
            <a:off x="1629610"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t>When do we employ tech to tell certain stories, and when are stories not meant to be told outside a a group</a:t>
            </a:r>
            <a:endParaRPr sz="700"/>
          </a:p>
        </p:txBody>
      </p:sp>
      <p:sp>
        <p:nvSpPr>
          <p:cNvPr id="563" name="Google Shape;563;p48"/>
          <p:cNvSpPr/>
          <p:nvPr/>
        </p:nvSpPr>
        <p:spPr>
          <a:xfrm>
            <a:off x="294089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Type </a:t>
            </a:r>
            <a:r>
              <a:rPr lang="en" sz="1200"/>
              <a:t>text</a:t>
            </a:r>
            <a:r>
              <a:rPr lang="en" sz="1200">
                <a:solidFill>
                  <a:srgbClr val="000000"/>
                </a:solidFill>
              </a:rPr>
              <a:t> here. </a:t>
            </a:r>
            <a:endParaRPr sz="1200"/>
          </a:p>
        </p:txBody>
      </p:sp>
      <p:sp>
        <p:nvSpPr>
          <p:cNvPr id="564" name="Google Shape;564;p48"/>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Type </a:t>
            </a:r>
            <a:r>
              <a:rPr lang="en" sz="1200"/>
              <a:t>text</a:t>
            </a:r>
            <a:r>
              <a:rPr lang="en" sz="1200">
                <a:solidFill>
                  <a:srgbClr val="000000"/>
                </a:solidFill>
              </a:rPr>
              <a:t> here. </a:t>
            </a:r>
            <a:endParaRPr sz="1200"/>
          </a:p>
        </p:txBody>
      </p:sp>
      <p:sp>
        <p:nvSpPr>
          <p:cNvPr id="565" name="Google Shape;565;p48"/>
          <p:cNvSpPr/>
          <p:nvPr/>
        </p:nvSpPr>
        <p:spPr>
          <a:xfrm>
            <a:off x="31832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If we don’t find a </a:t>
            </a:r>
            <a:r>
              <a:rPr lang="en" sz="800"/>
              <a:t>boundary</a:t>
            </a:r>
            <a:r>
              <a:rPr lang="en" sz="800"/>
              <a:t> between tech and our lives, our lives will be worse</a:t>
            </a:r>
            <a:endParaRPr sz="800"/>
          </a:p>
        </p:txBody>
      </p:sp>
      <p:sp>
        <p:nvSpPr>
          <p:cNvPr id="566" name="Google Shape;566;p48"/>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Who has the microphone to tell their own story, who doesn’t</a:t>
            </a:r>
            <a:r>
              <a:rPr lang="en" sz="900">
                <a:solidFill>
                  <a:srgbClr val="000000"/>
                </a:solidFill>
              </a:rPr>
              <a:t>. </a:t>
            </a:r>
            <a:endParaRPr sz="900"/>
          </a:p>
        </p:txBody>
      </p:sp>
      <p:sp>
        <p:nvSpPr>
          <p:cNvPr id="567" name="Google Shape;567;p48"/>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Type </a:t>
            </a:r>
            <a:r>
              <a:rPr lang="en" sz="1200"/>
              <a:t>text</a:t>
            </a:r>
            <a:r>
              <a:rPr lang="en" sz="1200">
                <a:solidFill>
                  <a:srgbClr val="000000"/>
                </a:solidFill>
              </a:rPr>
              <a:t> here. </a:t>
            </a:r>
            <a:endParaRPr sz="1200"/>
          </a:p>
        </p:txBody>
      </p:sp>
      <p:sp>
        <p:nvSpPr>
          <p:cNvPr id="568" name="Google Shape;568;p48"/>
          <p:cNvSpPr/>
          <p:nvPr/>
        </p:nvSpPr>
        <p:spPr>
          <a:xfrm>
            <a:off x="4245916"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Type </a:t>
            </a:r>
            <a:r>
              <a:rPr lang="en" sz="1200"/>
              <a:t>text</a:t>
            </a:r>
            <a:r>
              <a:rPr lang="en" sz="1200">
                <a:solidFill>
                  <a:srgbClr val="000000"/>
                </a:solidFill>
              </a:rPr>
              <a:t> here. </a:t>
            </a:r>
            <a:endParaRPr sz="1200"/>
          </a:p>
        </p:txBody>
      </p:sp>
      <p:sp>
        <p:nvSpPr>
          <p:cNvPr id="569" name="Google Shape;569;p48"/>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t>Distinction between types of people, nurses, unemployed, virtual teachers, parents with more </a:t>
            </a:r>
            <a:r>
              <a:rPr lang="en" sz="700"/>
              <a:t>responsibilities</a:t>
            </a:r>
            <a:endParaRPr sz="700"/>
          </a:p>
        </p:txBody>
      </p:sp>
      <p:sp>
        <p:nvSpPr>
          <p:cNvPr id="570" name="Google Shape;570;p48"/>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Work has often been balancing the playing field</a:t>
            </a:r>
            <a:endParaRPr sz="1100"/>
          </a:p>
        </p:txBody>
      </p:sp>
      <p:sp>
        <p:nvSpPr>
          <p:cNvPr id="571" name="Google Shape;571;p48"/>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Type </a:t>
            </a:r>
            <a:r>
              <a:rPr lang="en" sz="1200"/>
              <a:t>text</a:t>
            </a:r>
            <a:r>
              <a:rPr lang="en" sz="1200">
                <a:solidFill>
                  <a:srgbClr val="000000"/>
                </a:solidFill>
              </a:rPr>
              <a:t> here. </a:t>
            </a:r>
            <a:endParaRPr sz="1200"/>
          </a:p>
        </p:txBody>
      </p:sp>
      <p:sp>
        <p:nvSpPr>
          <p:cNvPr id="572" name="Google Shape;572;p48"/>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Type </a:t>
            </a:r>
            <a:r>
              <a:rPr lang="en" sz="1200"/>
              <a:t>text</a:t>
            </a:r>
            <a:r>
              <a:rPr lang="en" sz="1200">
                <a:solidFill>
                  <a:srgbClr val="000000"/>
                </a:solidFill>
              </a:rPr>
              <a:t> here. </a:t>
            </a:r>
            <a:endParaRPr sz="1200"/>
          </a:p>
        </p:txBody>
      </p:sp>
      <p:sp>
        <p:nvSpPr>
          <p:cNvPr id="573" name="Google Shape;573;p48"/>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r>
              <a:rPr lang="en" sz="800">
                <a:solidFill>
                  <a:srgbClr val="666666"/>
                </a:solidFill>
                <a:highlight>
                  <a:srgbClr val="D9D9D9"/>
                </a:highlight>
                <a:latin typeface="Montserrat"/>
                <a:ea typeface="Montserrat"/>
                <a:cs typeface="Montserrat"/>
                <a:sym typeface="Montserrat"/>
              </a:rPr>
              <a:t> </a:t>
            </a:r>
            <a:endParaRPr sz="800">
              <a:solidFill>
                <a:srgbClr val="666666"/>
              </a:solidFill>
              <a:highlight>
                <a:srgbClr val="D9D9D9"/>
              </a:highlight>
              <a:latin typeface="Montserrat"/>
              <a:ea typeface="Montserrat"/>
              <a:cs typeface="Montserrat"/>
              <a:sym typeface="Montserrat"/>
            </a:endParaRPr>
          </a:p>
        </p:txBody>
      </p:sp>
      <p:sp>
        <p:nvSpPr>
          <p:cNvPr id="574" name="Google Shape;574;p48"/>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434343"/>
                </a:solidFill>
                <a:highlight>
                  <a:srgbClr val="C9DAF8"/>
                </a:highlight>
                <a:latin typeface="Montserrat"/>
                <a:ea typeface="Montserrat"/>
                <a:cs typeface="Montserrat"/>
                <a:sym typeface="Montserrat"/>
              </a:rPr>
              <a:t>blue sticky notes</a:t>
            </a:r>
            <a:r>
              <a:rPr lang="en" sz="800">
                <a:solidFill>
                  <a:srgbClr val="434343"/>
                </a:solidFill>
                <a:highlight>
                  <a:srgbClr val="D9D9D9"/>
                </a:highlight>
                <a:latin typeface="Montserrat"/>
                <a:ea typeface="Montserrat"/>
                <a:cs typeface="Montserrat"/>
                <a:sym typeface="Montserrat"/>
              </a:rPr>
              <a:t> below. </a:t>
            </a:r>
            <a:endParaRPr sz="800">
              <a:solidFill>
                <a:srgbClr val="434343"/>
              </a:solidFill>
              <a:highlight>
                <a:srgbClr val="D9D9D9"/>
              </a:highlight>
              <a:latin typeface="Montserrat"/>
              <a:ea typeface="Montserrat"/>
              <a:cs typeface="Montserrat"/>
              <a:sym typeface="Montserrat"/>
            </a:endParaRPr>
          </a:p>
        </p:txBody>
      </p:sp>
      <p:sp>
        <p:nvSpPr>
          <p:cNvPr id="575" name="Google Shape;575;p48"/>
          <p:cNvSpPr/>
          <p:nvPr/>
        </p:nvSpPr>
        <p:spPr>
          <a:xfrm>
            <a:off x="6521650" y="3729652"/>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Tech needs to be more humanely designed</a:t>
            </a:r>
            <a:endParaRPr b="1"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9"/>
          <p:cNvSpPr/>
          <p:nvPr/>
        </p:nvSpPr>
        <p:spPr>
          <a:xfrm>
            <a:off x="3849125" y="1412100"/>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diverge.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4 minutes converge.</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latin typeface="Montserrat"/>
              <a:ea typeface="Montserrat"/>
              <a:cs typeface="Montserrat"/>
              <a:sym typeface="Montserrat"/>
            </a:endParaRPr>
          </a:p>
        </p:txBody>
      </p:sp>
      <p:sp>
        <p:nvSpPr>
          <p:cNvPr id="581" name="Google Shape;581;p49"/>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4</a:t>
            </a:r>
            <a:endParaRPr sz="1100">
              <a:solidFill>
                <a:schemeClr val="dk1"/>
              </a:solidFill>
              <a:latin typeface="Montserrat"/>
              <a:ea typeface="Montserrat"/>
              <a:cs typeface="Montserrat"/>
              <a:sym typeface="Montserrat"/>
            </a:endParaRPr>
          </a:p>
        </p:txBody>
      </p:sp>
      <p:sp>
        <p:nvSpPr>
          <p:cNvPr id="582" name="Google Shape;582;p49"/>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Where might we end up</a:t>
            </a:r>
            <a:r>
              <a:rPr b="1" lang="en" sz="4100">
                <a:highlight>
                  <a:srgbClr val="FFC627"/>
                </a:highlight>
                <a:latin typeface="Montserrat"/>
                <a:ea typeface="Montserrat"/>
                <a:cs typeface="Montserrat"/>
                <a:sym typeface="Montserrat"/>
              </a:rPr>
              <a:t>?</a:t>
            </a:r>
            <a:endParaRPr b="1" sz="4100">
              <a:highlight>
                <a:srgbClr val="FFC627"/>
              </a:highlight>
              <a:latin typeface="Montserrat"/>
              <a:ea typeface="Montserrat"/>
              <a:cs typeface="Montserrat"/>
              <a:sym typeface="Montserrat"/>
            </a:endParaRPr>
          </a:p>
        </p:txBody>
      </p:sp>
      <p:sp>
        <p:nvSpPr>
          <p:cNvPr id="583" name="Google Shape;583;p49"/>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49"/>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585" name="Google Shape;585;p49"/>
          <p:cNvSpPr txBox="1"/>
          <p:nvPr/>
        </p:nvSpPr>
        <p:spPr>
          <a:xfrm>
            <a:off x="354950" y="3133325"/>
            <a:ext cx="28311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Breakout Room 4</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Tamara Christensen</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Sean Kenney</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Teddy Zmrhal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Pardis Mahdavi</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Marcel O’Gorman</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Rosemarie Garland-Thomson </a:t>
            </a:r>
            <a:endParaRPr b="1" sz="12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0"/>
          <p:cNvSpPr/>
          <p:nvPr/>
        </p:nvSpPr>
        <p:spPr>
          <a:xfrm>
            <a:off x="31832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Mental Health Issues </a:t>
            </a:r>
            <a:endParaRPr sz="1200"/>
          </a:p>
        </p:txBody>
      </p:sp>
      <p:cxnSp>
        <p:nvCxnSpPr>
          <p:cNvPr id="591" name="Google Shape;591;p50"/>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592" name="Google Shape;592;p50"/>
          <p:cNvSpPr/>
          <p:nvPr/>
        </p:nvSpPr>
        <p:spPr>
          <a:xfrm>
            <a:off x="1629610"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Recognition by others virtually</a:t>
            </a:r>
            <a:endParaRPr sz="1200"/>
          </a:p>
        </p:txBody>
      </p:sp>
      <p:sp>
        <p:nvSpPr>
          <p:cNvPr id="593" name="Google Shape;593;p50"/>
          <p:cNvSpPr/>
          <p:nvPr/>
        </p:nvSpPr>
        <p:spPr>
          <a:xfrm>
            <a:off x="294089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Disenchantment</a:t>
            </a:r>
            <a:endParaRPr sz="1200"/>
          </a:p>
        </p:txBody>
      </p:sp>
      <p:sp>
        <p:nvSpPr>
          <p:cNvPr id="594" name="Google Shape;594;p50"/>
          <p:cNvSpPr/>
          <p:nvPr/>
        </p:nvSpPr>
        <p:spPr>
          <a:xfrm>
            <a:off x="4245916"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Disassociation</a:t>
            </a:r>
            <a:r>
              <a:rPr lang="en" sz="1200"/>
              <a:t> with others </a:t>
            </a:r>
            <a:endParaRPr sz="1200"/>
          </a:p>
        </p:txBody>
      </p:sp>
      <p:sp>
        <p:nvSpPr>
          <p:cNvPr id="595" name="Google Shape;595;p50"/>
          <p:cNvSpPr/>
          <p:nvPr/>
        </p:nvSpPr>
        <p:spPr>
          <a:xfrm>
            <a:off x="7461528" y="33472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p>
        </p:txBody>
      </p:sp>
      <p:sp>
        <p:nvSpPr>
          <p:cNvPr id="596" name="Google Shape;596;p50"/>
          <p:cNvSpPr/>
          <p:nvPr/>
        </p:nvSpPr>
        <p:spPr>
          <a:xfrm>
            <a:off x="5912225" y="33472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Disassociation</a:t>
            </a:r>
            <a:r>
              <a:rPr b="1" lang="en" sz="1200"/>
              <a:t> </a:t>
            </a:r>
            <a:endParaRPr b="1" sz="1200"/>
          </a:p>
        </p:txBody>
      </p:sp>
      <p:sp>
        <p:nvSpPr>
          <p:cNvPr id="597" name="Google Shape;597;p50"/>
          <p:cNvSpPr/>
          <p:nvPr/>
        </p:nvSpPr>
        <p:spPr>
          <a:xfrm>
            <a:off x="5912225" y="2186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Disenchantment</a:t>
            </a:r>
            <a:endParaRPr b="1" sz="1100"/>
          </a:p>
        </p:txBody>
      </p:sp>
      <p:sp>
        <p:nvSpPr>
          <p:cNvPr id="598" name="Google Shape;598;p50"/>
          <p:cNvSpPr/>
          <p:nvPr/>
        </p:nvSpPr>
        <p:spPr>
          <a:xfrm>
            <a:off x="7461528" y="2186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Disembodiment</a:t>
            </a:r>
            <a:r>
              <a:rPr b="1" lang="en" sz="1200"/>
              <a:t> </a:t>
            </a:r>
            <a:endParaRPr b="1" sz="1200"/>
          </a:p>
        </p:txBody>
      </p:sp>
      <p:sp>
        <p:nvSpPr>
          <p:cNvPr id="599" name="Google Shape;599;p50"/>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2</a:t>
            </a:r>
            <a:r>
              <a:rPr lang="en" sz="1200">
                <a:latin typeface="Montserrat"/>
                <a:ea typeface="Montserrat"/>
                <a:cs typeface="Montserrat"/>
                <a:sym typeface="Montserrat"/>
              </a:rPr>
              <a:t>, Breakout Group </a:t>
            </a:r>
            <a:r>
              <a:rPr b="1" lang="en" sz="1200">
                <a:latin typeface="Montserrat"/>
                <a:ea typeface="Montserrat"/>
                <a:cs typeface="Montserrat"/>
                <a:sym typeface="Montserrat"/>
              </a:rPr>
              <a:t>4</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
                <a:latin typeface="Montserrat"/>
                <a:ea typeface="Montserrat"/>
                <a:cs typeface="Montserrat"/>
                <a:sym typeface="Montserrat"/>
              </a:rPr>
              <a:t>“</a:t>
            </a:r>
            <a:r>
              <a:rPr b="1" lang="en">
                <a:solidFill>
                  <a:schemeClr val="dk1"/>
                </a:solidFill>
                <a:latin typeface="Montserrat"/>
                <a:ea typeface="Montserrat"/>
                <a:cs typeface="Montserrat"/>
                <a:sym typeface="Montserrat"/>
              </a:rPr>
              <a:t>If we keep on the same trajectory, where might we end up?</a:t>
            </a:r>
            <a:r>
              <a:rPr b="1" lang="en">
                <a:latin typeface="Montserrat"/>
                <a:ea typeface="Montserrat"/>
                <a:cs typeface="Montserrat"/>
                <a:sym typeface="Montserrat"/>
              </a:rPr>
              <a:t>” </a:t>
            </a:r>
            <a:endParaRPr b="1" i="0" sz="1600" u="none" cap="none" strike="noStrike">
              <a:solidFill>
                <a:srgbClr val="000000"/>
              </a:solidFill>
              <a:latin typeface="Montserrat"/>
              <a:ea typeface="Montserrat"/>
              <a:cs typeface="Montserrat"/>
              <a:sym typeface="Montserrat"/>
            </a:endParaRPr>
          </a:p>
        </p:txBody>
      </p:sp>
      <p:pic>
        <p:nvPicPr>
          <p:cNvPr id="600" name="Google Shape;600;p50"/>
          <p:cNvPicPr preferRelativeResize="0"/>
          <p:nvPr/>
        </p:nvPicPr>
        <p:blipFill>
          <a:blip r:embed="rId3">
            <a:alphaModFix/>
          </a:blip>
          <a:stretch>
            <a:fillRect/>
          </a:stretch>
        </p:blipFill>
        <p:spPr>
          <a:xfrm>
            <a:off x="8583775" y="4814675"/>
            <a:ext cx="560224" cy="328825"/>
          </a:xfrm>
          <a:prstGeom prst="rect">
            <a:avLst/>
          </a:prstGeom>
          <a:noFill/>
          <a:ln>
            <a:noFill/>
          </a:ln>
        </p:spPr>
      </p:pic>
      <p:sp>
        <p:nvSpPr>
          <p:cNvPr id="601" name="Google Shape;601;p50"/>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D</a:t>
            </a:r>
            <a:r>
              <a:rPr lang="en" sz="1200"/>
              <a:t>isembodied</a:t>
            </a:r>
            <a:r>
              <a:rPr lang="en" sz="1200"/>
              <a:t>, no longer a whole person</a:t>
            </a:r>
            <a:endParaRPr sz="1200"/>
          </a:p>
        </p:txBody>
      </p:sp>
      <p:sp>
        <p:nvSpPr>
          <p:cNvPr id="602" name="Google Shape;602;p50"/>
          <p:cNvSpPr/>
          <p:nvPr/>
        </p:nvSpPr>
        <p:spPr>
          <a:xfrm>
            <a:off x="1629610"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Hope for integration</a:t>
            </a:r>
            <a:endParaRPr sz="1200"/>
          </a:p>
        </p:txBody>
      </p:sp>
      <p:sp>
        <p:nvSpPr>
          <p:cNvPr id="603" name="Google Shape;603;p50"/>
          <p:cNvSpPr/>
          <p:nvPr/>
        </p:nvSpPr>
        <p:spPr>
          <a:xfrm>
            <a:off x="294089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Time, </a:t>
            </a:r>
            <a:r>
              <a:rPr lang="en" sz="1200"/>
              <a:t>relationship</a:t>
            </a:r>
            <a:r>
              <a:rPr lang="en" sz="1200"/>
              <a:t> with time</a:t>
            </a:r>
            <a:endParaRPr sz="1200"/>
          </a:p>
        </p:txBody>
      </p:sp>
      <p:sp>
        <p:nvSpPr>
          <p:cNvPr id="604" name="Google Shape;604;p50"/>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Changing integrations with family, work </a:t>
            </a:r>
            <a:endParaRPr sz="1000"/>
          </a:p>
        </p:txBody>
      </p:sp>
      <p:sp>
        <p:nvSpPr>
          <p:cNvPr id="605" name="Google Shape;605;p50"/>
          <p:cNvSpPr/>
          <p:nvPr/>
        </p:nvSpPr>
        <p:spPr>
          <a:xfrm>
            <a:off x="31832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New different culture of work</a:t>
            </a:r>
            <a:endParaRPr sz="1200"/>
          </a:p>
        </p:txBody>
      </p:sp>
      <p:sp>
        <p:nvSpPr>
          <p:cNvPr id="606" name="Google Shape;606;p50"/>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Not constantly connected, </a:t>
            </a:r>
            <a:r>
              <a:rPr lang="en" sz="1000"/>
              <a:t>available</a:t>
            </a:r>
            <a:r>
              <a:rPr lang="en" sz="1000"/>
              <a:t> at all times</a:t>
            </a:r>
            <a:endParaRPr sz="1000"/>
          </a:p>
        </p:txBody>
      </p:sp>
      <p:sp>
        <p:nvSpPr>
          <p:cNvPr id="607" name="Google Shape;607;p50"/>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Less acceptance of life, kids, etc. </a:t>
            </a:r>
            <a:endParaRPr sz="1200"/>
          </a:p>
        </p:txBody>
      </p:sp>
      <p:sp>
        <p:nvSpPr>
          <p:cNvPr id="608" name="Google Shape;608;p50"/>
          <p:cNvSpPr/>
          <p:nvPr/>
        </p:nvSpPr>
        <p:spPr>
          <a:xfrm>
            <a:off x="4245916"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Patience and </a:t>
            </a:r>
            <a:r>
              <a:rPr lang="en" sz="1200"/>
              <a:t>etiquette</a:t>
            </a:r>
            <a:r>
              <a:rPr lang="en" sz="1200"/>
              <a:t> have changed </a:t>
            </a:r>
            <a:endParaRPr sz="1200"/>
          </a:p>
        </p:txBody>
      </p:sp>
      <p:sp>
        <p:nvSpPr>
          <p:cNvPr id="609" name="Google Shape;609;p50"/>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Need to </a:t>
            </a:r>
            <a:r>
              <a:rPr lang="en" sz="1000"/>
              <a:t>intentionally</a:t>
            </a:r>
            <a:r>
              <a:rPr lang="en" sz="1000"/>
              <a:t> change work life balance </a:t>
            </a:r>
            <a:endParaRPr sz="1000"/>
          </a:p>
        </p:txBody>
      </p:sp>
      <p:sp>
        <p:nvSpPr>
          <p:cNvPr id="610" name="Google Shape;610;p50"/>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Tools have damaged humans, historically </a:t>
            </a:r>
            <a:endParaRPr sz="1000"/>
          </a:p>
        </p:txBody>
      </p:sp>
      <p:sp>
        <p:nvSpPr>
          <p:cNvPr id="611" name="Google Shape;611;p50"/>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Humans make tools, that hurt us</a:t>
            </a:r>
            <a:endParaRPr sz="1200"/>
          </a:p>
        </p:txBody>
      </p:sp>
      <p:sp>
        <p:nvSpPr>
          <p:cNvPr id="612" name="Google Shape;612;p50"/>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Work tools are hurting in new ways </a:t>
            </a:r>
            <a:endParaRPr sz="1200"/>
          </a:p>
        </p:txBody>
      </p:sp>
      <p:sp>
        <p:nvSpPr>
          <p:cNvPr id="613" name="Google Shape;613;p50"/>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r>
              <a:rPr lang="en" sz="800">
                <a:solidFill>
                  <a:srgbClr val="666666"/>
                </a:solidFill>
                <a:highlight>
                  <a:srgbClr val="D9D9D9"/>
                </a:highlight>
                <a:latin typeface="Montserrat"/>
                <a:ea typeface="Montserrat"/>
                <a:cs typeface="Montserrat"/>
                <a:sym typeface="Montserrat"/>
              </a:rPr>
              <a:t> </a:t>
            </a:r>
            <a:endParaRPr sz="800">
              <a:solidFill>
                <a:srgbClr val="666666"/>
              </a:solidFill>
              <a:highlight>
                <a:srgbClr val="D9D9D9"/>
              </a:highlight>
              <a:latin typeface="Montserrat"/>
              <a:ea typeface="Montserrat"/>
              <a:cs typeface="Montserrat"/>
              <a:sym typeface="Montserrat"/>
            </a:endParaRPr>
          </a:p>
        </p:txBody>
      </p:sp>
      <p:sp>
        <p:nvSpPr>
          <p:cNvPr id="614" name="Google Shape;614;p50"/>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434343"/>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434343"/>
                </a:solidFill>
                <a:highlight>
                  <a:srgbClr val="C9DAF8"/>
                </a:highlight>
                <a:latin typeface="Montserrat"/>
                <a:ea typeface="Montserrat"/>
                <a:cs typeface="Montserrat"/>
                <a:sym typeface="Montserrat"/>
              </a:rPr>
              <a:t>blue sticky notes</a:t>
            </a:r>
            <a:r>
              <a:rPr lang="en" sz="800">
                <a:solidFill>
                  <a:srgbClr val="434343"/>
                </a:solidFill>
                <a:highlight>
                  <a:srgbClr val="D9D9D9"/>
                </a:highlight>
                <a:latin typeface="Montserrat"/>
                <a:ea typeface="Montserrat"/>
                <a:cs typeface="Montserrat"/>
                <a:sym typeface="Montserrat"/>
              </a:rPr>
              <a:t> below. </a:t>
            </a:r>
            <a:endParaRPr sz="800">
              <a:solidFill>
                <a:srgbClr val="434343"/>
              </a:solidFill>
              <a:highlight>
                <a:srgbClr val="D9D9D9"/>
              </a:highlight>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1"/>
          <p:cNvSpPr/>
          <p:nvPr/>
        </p:nvSpPr>
        <p:spPr>
          <a:xfrm>
            <a:off x="-10050" y="9475"/>
            <a:ext cx="9144000" cy="5143500"/>
          </a:xfrm>
          <a:prstGeom prst="rect">
            <a:avLst/>
          </a:prstGeom>
          <a:solidFill>
            <a:srgbClr val="00A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1"/>
          <p:cNvSpPr txBox="1"/>
          <p:nvPr/>
        </p:nvSpPr>
        <p:spPr>
          <a:xfrm>
            <a:off x="1034400" y="2084250"/>
            <a:ext cx="70752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Host Remarks </a:t>
            </a:r>
            <a:endParaRPr b="1" sz="4800">
              <a:solidFill>
                <a:srgbClr val="FFFFFF"/>
              </a:solidFill>
              <a:latin typeface="Montserrat"/>
              <a:ea typeface="Montserrat"/>
              <a:cs typeface="Montserrat"/>
              <a:sym typeface="Montserrat"/>
            </a:endParaRPr>
          </a:p>
        </p:txBody>
      </p:sp>
      <p:sp>
        <p:nvSpPr>
          <p:cNvPr id="621" name="Google Shape;621;p51"/>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2" name="Google Shape;622;p51"/>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nvSpPr>
        <p:spPr>
          <a:xfrm>
            <a:off x="305250" y="76300"/>
            <a:ext cx="4737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dk1"/>
                </a:solidFill>
                <a:latin typeface="Montserrat"/>
                <a:ea typeface="Montserrat"/>
                <a:cs typeface="Montserrat"/>
                <a:sym typeface="Montserrat"/>
              </a:rPr>
              <a:t>Please say Hello!</a:t>
            </a:r>
            <a:endParaRPr/>
          </a:p>
        </p:txBody>
      </p:sp>
      <p:pic>
        <p:nvPicPr>
          <p:cNvPr descr="photo of man smiling with short brown hair, wearing a blue long sleeve tshirt" id="73" name="Google Shape;73;p16" title="Photo of Teddy Zmrhal"/>
          <p:cNvPicPr preferRelativeResize="0"/>
          <p:nvPr/>
        </p:nvPicPr>
        <p:blipFill>
          <a:blip r:embed="rId3">
            <a:alphaModFix/>
          </a:blip>
          <a:stretch>
            <a:fillRect/>
          </a:stretch>
        </p:blipFill>
        <p:spPr>
          <a:xfrm>
            <a:off x="373488" y="1029100"/>
            <a:ext cx="914400" cy="914400"/>
          </a:xfrm>
          <a:prstGeom prst="rect">
            <a:avLst/>
          </a:prstGeom>
          <a:noFill/>
          <a:ln>
            <a:noFill/>
          </a:ln>
        </p:spPr>
      </p:pic>
      <p:sp>
        <p:nvSpPr>
          <p:cNvPr id="74" name="Google Shape;74;p16"/>
          <p:cNvSpPr txBox="1"/>
          <p:nvPr/>
        </p:nvSpPr>
        <p:spPr>
          <a:xfrm>
            <a:off x="305238" y="1943500"/>
            <a:ext cx="10509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Teddy Zmrhal </a:t>
            </a:r>
            <a:endParaRPr sz="1000"/>
          </a:p>
        </p:txBody>
      </p:sp>
      <p:sp>
        <p:nvSpPr>
          <p:cNvPr id="75" name="Google Shape;75;p16"/>
          <p:cNvSpPr txBox="1"/>
          <p:nvPr/>
        </p:nvSpPr>
        <p:spPr>
          <a:xfrm>
            <a:off x="137706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Ayanna Thompson</a:t>
            </a:r>
            <a:endParaRPr sz="1000"/>
          </a:p>
        </p:txBody>
      </p:sp>
      <p:sp>
        <p:nvSpPr>
          <p:cNvPr id="76" name="Google Shape;76;p16"/>
          <p:cNvSpPr/>
          <p:nvPr/>
        </p:nvSpPr>
        <p:spPr>
          <a:xfrm>
            <a:off x="1603713" y="10291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62121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Dédé Tetsubayashi</a:t>
            </a:r>
            <a:endParaRPr sz="1000"/>
          </a:p>
        </p:txBody>
      </p:sp>
      <p:sp>
        <p:nvSpPr>
          <p:cNvPr id="78" name="Google Shape;78;p16"/>
          <p:cNvSpPr/>
          <p:nvPr/>
        </p:nvSpPr>
        <p:spPr>
          <a:xfrm>
            <a:off x="2847863" y="10291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nvSpPr>
        <p:spPr>
          <a:xfrm>
            <a:off x="386536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Nathan Shedroff</a:t>
            </a:r>
            <a:endParaRPr sz="1000"/>
          </a:p>
        </p:txBody>
      </p:sp>
      <p:pic>
        <p:nvPicPr>
          <p:cNvPr id="80" name="Google Shape;80;p16"/>
          <p:cNvPicPr preferRelativeResize="0"/>
          <p:nvPr/>
        </p:nvPicPr>
        <p:blipFill>
          <a:blip r:embed="rId4">
            <a:alphaModFix/>
          </a:blip>
          <a:stretch>
            <a:fillRect/>
          </a:stretch>
        </p:blipFill>
        <p:spPr>
          <a:xfrm>
            <a:off x="4092013" y="1029100"/>
            <a:ext cx="914400" cy="914400"/>
          </a:xfrm>
          <a:prstGeom prst="rect">
            <a:avLst/>
          </a:prstGeom>
          <a:noFill/>
          <a:ln>
            <a:noFill/>
          </a:ln>
        </p:spPr>
      </p:pic>
      <p:sp>
        <p:nvSpPr>
          <p:cNvPr id="81" name="Google Shape;81;p16"/>
          <p:cNvSpPr txBox="1"/>
          <p:nvPr/>
        </p:nvSpPr>
        <p:spPr>
          <a:xfrm>
            <a:off x="510951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Marcel O'Gorman</a:t>
            </a:r>
            <a:endParaRPr sz="1000"/>
          </a:p>
        </p:txBody>
      </p:sp>
      <p:sp>
        <p:nvSpPr>
          <p:cNvPr id="82" name="Google Shape;82;p16"/>
          <p:cNvSpPr/>
          <p:nvPr/>
        </p:nvSpPr>
        <p:spPr>
          <a:xfrm>
            <a:off x="5336163" y="10291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hoto of man smiling with short white hair and white beard and moustache, wearing a black suit and black tie" id="83" name="Google Shape;83;p16" title="Photo of Robert Newman"/>
          <p:cNvPicPr preferRelativeResize="0"/>
          <p:nvPr/>
        </p:nvPicPr>
        <p:blipFill rotWithShape="1">
          <a:blip r:embed="rId5">
            <a:alphaModFix/>
          </a:blip>
          <a:srcRect b="28871" l="0" r="0" t="0"/>
          <a:stretch/>
        </p:blipFill>
        <p:spPr>
          <a:xfrm>
            <a:off x="6580313" y="1029100"/>
            <a:ext cx="914400" cy="914400"/>
          </a:xfrm>
          <a:prstGeom prst="rect">
            <a:avLst/>
          </a:prstGeom>
          <a:noFill/>
          <a:ln>
            <a:noFill/>
          </a:ln>
        </p:spPr>
      </p:pic>
      <p:sp>
        <p:nvSpPr>
          <p:cNvPr id="84" name="Google Shape;84;p16"/>
          <p:cNvSpPr txBox="1"/>
          <p:nvPr/>
        </p:nvSpPr>
        <p:spPr>
          <a:xfrm>
            <a:off x="635366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Robert Newman</a:t>
            </a:r>
            <a:endParaRPr sz="1000"/>
          </a:p>
        </p:txBody>
      </p:sp>
      <p:sp>
        <p:nvSpPr>
          <p:cNvPr id="85" name="Google Shape;85;p16"/>
          <p:cNvSpPr txBox="1"/>
          <p:nvPr/>
        </p:nvSpPr>
        <p:spPr>
          <a:xfrm>
            <a:off x="759781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Radha Mistry</a:t>
            </a:r>
            <a:endParaRPr sz="1000"/>
          </a:p>
        </p:txBody>
      </p:sp>
      <p:sp>
        <p:nvSpPr>
          <p:cNvPr id="86" name="Google Shape;86;p16"/>
          <p:cNvSpPr/>
          <p:nvPr/>
        </p:nvSpPr>
        <p:spPr>
          <a:xfrm>
            <a:off x="7824463" y="10291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hoto of woman smiling with shoulder length black hair, wearing turquoise v-neck t-shirt " id="87" name="Google Shape;87;p16" title="Photo of Pardis Mahdavi "/>
          <p:cNvPicPr preferRelativeResize="0"/>
          <p:nvPr/>
        </p:nvPicPr>
        <p:blipFill rotWithShape="1">
          <a:blip r:embed="rId6">
            <a:alphaModFix/>
          </a:blip>
          <a:srcRect b="29164" l="15277" r="14928" t="24673"/>
          <a:stretch/>
        </p:blipFill>
        <p:spPr>
          <a:xfrm>
            <a:off x="373488" y="2332600"/>
            <a:ext cx="914400" cy="914400"/>
          </a:xfrm>
          <a:prstGeom prst="rect">
            <a:avLst/>
          </a:prstGeom>
          <a:noFill/>
          <a:ln>
            <a:noFill/>
          </a:ln>
        </p:spPr>
      </p:pic>
      <p:sp>
        <p:nvSpPr>
          <p:cNvPr id="88" name="Google Shape;88;p16"/>
          <p:cNvSpPr txBox="1"/>
          <p:nvPr/>
        </p:nvSpPr>
        <p:spPr>
          <a:xfrm>
            <a:off x="259488" y="3247000"/>
            <a:ext cx="1142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Pardis Mahdavi</a:t>
            </a:r>
            <a:endParaRPr sz="1000"/>
          </a:p>
        </p:txBody>
      </p:sp>
      <p:pic>
        <p:nvPicPr>
          <p:cNvPr descr="Photo of woman looking sideways and slightly upwards wearing a patterned blue scarf and black reading glasses. " id="89" name="Google Shape;89;p16" title="Photo of Purdom Lindblad"/>
          <p:cNvPicPr preferRelativeResize="0"/>
          <p:nvPr/>
        </p:nvPicPr>
        <p:blipFill>
          <a:blip r:embed="rId7">
            <a:alphaModFix/>
          </a:blip>
          <a:stretch>
            <a:fillRect/>
          </a:stretch>
        </p:blipFill>
        <p:spPr>
          <a:xfrm>
            <a:off x="1610663" y="2332600"/>
            <a:ext cx="914400" cy="914400"/>
          </a:xfrm>
          <a:prstGeom prst="rect">
            <a:avLst/>
          </a:prstGeom>
          <a:noFill/>
          <a:ln>
            <a:noFill/>
          </a:ln>
        </p:spPr>
      </p:pic>
      <p:sp>
        <p:nvSpPr>
          <p:cNvPr id="90" name="Google Shape;90;p16"/>
          <p:cNvSpPr txBox="1"/>
          <p:nvPr/>
        </p:nvSpPr>
        <p:spPr>
          <a:xfrm>
            <a:off x="1359288" y="3247000"/>
            <a:ext cx="1304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Purdom Lindblad</a:t>
            </a:r>
            <a:endParaRPr sz="1000"/>
          </a:p>
        </p:txBody>
      </p:sp>
      <p:pic>
        <p:nvPicPr>
          <p:cNvPr descr="Photo of man with straight face and short white hair and stubble beard. He is wearing a blue sweater." id="91" name="Google Shape;91;p16" title="Photo of David Kirkpatrick"/>
          <p:cNvPicPr preferRelativeResize="0"/>
          <p:nvPr/>
        </p:nvPicPr>
        <p:blipFill rotWithShape="1">
          <a:blip r:embed="rId8">
            <a:alphaModFix/>
          </a:blip>
          <a:srcRect b="29318" l="0" r="0" t="11558"/>
          <a:stretch/>
        </p:blipFill>
        <p:spPr>
          <a:xfrm>
            <a:off x="2847863" y="2332600"/>
            <a:ext cx="914400" cy="914400"/>
          </a:xfrm>
          <a:prstGeom prst="rect">
            <a:avLst/>
          </a:prstGeom>
          <a:noFill/>
          <a:ln>
            <a:noFill/>
          </a:ln>
        </p:spPr>
      </p:pic>
      <p:sp>
        <p:nvSpPr>
          <p:cNvPr id="92" name="Google Shape;92;p16"/>
          <p:cNvSpPr txBox="1"/>
          <p:nvPr/>
        </p:nvSpPr>
        <p:spPr>
          <a:xfrm>
            <a:off x="2621213" y="32470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David Kirkpatrick</a:t>
            </a:r>
            <a:endParaRPr sz="1000"/>
          </a:p>
        </p:txBody>
      </p:sp>
      <p:sp>
        <p:nvSpPr>
          <p:cNvPr id="93" name="Google Shape;93;p16"/>
          <p:cNvSpPr txBox="1"/>
          <p:nvPr/>
        </p:nvSpPr>
        <p:spPr>
          <a:xfrm>
            <a:off x="3865363" y="3303575"/>
            <a:ext cx="1367700" cy="18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Rosemarie Garland-Thomson</a:t>
            </a:r>
            <a:endParaRPr sz="1000"/>
          </a:p>
        </p:txBody>
      </p:sp>
      <p:pic>
        <p:nvPicPr>
          <p:cNvPr descr="photo of woman smiling with short white hair, wearing black circular glasses and a black blazer" id="94" name="Google Shape;94;p16" title="Photo of Rosemarie Garland-Thomson"/>
          <p:cNvPicPr preferRelativeResize="0"/>
          <p:nvPr/>
        </p:nvPicPr>
        <p:blipFill>
          <a:blip r:embed="rId9">
            <a:alphaModFix/>
          </a:blip>
          <a:stretch>
            <a:fillRect/>
          </a:stretch>
        </p:blipFill>
        <p:spPr>
          <a:xfrm>
            <a:off x="4092013" y="2332600"/>
            <a:ext cx="914400" cy="914400"/>
          </a:xfrm>
          <a:prstGeom prst="rect">
            <a:avLst/>
          </a:prstGeom>
          <a:noFill/>
          <a:ln>
            <a:noFill/>
          </a:ln>
        </p:spPr>
      </p:pic>
      <p:sp>
        <p:nvSpPr>
          <p:cNvPr id="95" name="Google Shape;95;p16"/>
          <p:cNvSpPr txBox="1"/>
          <p:nvPr/>
        </p:nvSpPr>
        <p:spPr>
          <a:xfrm>
            <a:off x="5109513" y="32470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Jake Dunagan</a:t>
            </a:r>
            <a:endParaRPr sz="1000"/>
          </a:p>
        </p:txBody>
      </p:sp>
      <p:sp>
        <p:nvSpPr>
          <p:cNvPr id="96" name="Google Shape;96;p16"/>
          <p:cNvSpPr/>
          <p:nvPr/>
        </p:nvSpPr>
        <p:spPr>
          <a:xfrm>
            <a:off x="5336163" y="23326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txBox="1"/>
          <p:nvPr/>
        </p:nvSpPr>
        <p:spPr>
          <a:xfrm>
            <a:off x="6353663" y="32470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Irasema Coronado</a:t>
            </a:r>
            <a:endParaRPr sz="1000"/>
          </a:p>
        </p:txBody>
      </p:sp>
      <p:pic>
        <p:nvPicPr>
          <p:cNvPr descr="photo of woman smiling with short brown hair, wearing a white pearl necklace and black and white dress" id="98" name="Google Shape;98;p16" title="Photo of Irasema Coronado"/>
          <p:cNvPicPr preferRelativeResize="0"/>
          <p:nvPr/>
        </p:nvPicPr>
        <p:blipFill>
          <a:blip r:embed="rId10">
            <a:alphaModFix/>
          </a:blip>
          <a:stretch>
            <a:fillRect/>
          </a:stretch>
        </p:blipFill>
        <p:spPr>
          <a:xfrm>
            <a:off x="6580313" y="2332600"/>
            <a:ext cx="914400" cy="914400"/>
          </a:xfrm>
          <a:prstGeom prst="rect">
            <a:avLst/>
          </a:prstGeom>
          <a:noFill/>
          <a:ln>
            <a:noFill/>
          </a:ln>
        </p:spPr>
      </p:pic>
      <p:sp>
        <p:nvSpPr>
          <p:cNvPr id="99" name="Google Shape;99;p16"/>
          <p:cNvSpPr txBox="1"/>
          <p:nvPr/>
        </p:nvSpPr>
        <p:spPr>
          <a:xfrm>
            <a:off x="7597813" y="32470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Jeffrey Cohen</a:t>
            </a:r>
            <a:endParaRPr sz="1000"/>
          </a:p>
        </p:txBody>
      </p:sp>
      <p:pic>
        <p:nvPicPr>
          <p:cNvPr descr="photo of man with gray hair, wearing a blue plaid shirt and black reading glasses" id="100" name="Google Shape;100;p16" title="Photo of Jeffrey Cohen"/>
          <p:cNvPicPr preferRelativeResize="0"/>
          <p:nvPr/>
        </p:nvPicPr>
        <p:blipFill rotWithShape="1">
          <a:blip r:embed="rId11">
            <a:alphaModFix/>
          </a:blip>
          <a:srcRect b="8858" l="0" r="0" t="0"/>
          <a:stretch/>
        </p:blipFill>
        <p:spPr>
          <a:xfrm>
            <a:off x="7824463" y="2332600"/>
            <a:ext cx="914400" cy="914400"/>
          </a:xfrm>
          <a:prstGeom prst="rect">
            <a:avLst/>
          </a:prstGeom>
          <a:noFill/>
          <a:ln>
            <a:noFill/>
          </a:ln>
        </p:spPr>
      </p:pic>
      <p:sp>
        <p:nvSpPr>
          <p:cNvPr id="101" name="Google Shape;101;p16"/>
          <p:cNvSpPr txBox="1"/>
          <p:nvPr/>
        </p:nvSpPr>
        <p:spPr>
          <a:xfrm>
            <a:off x="178488" y="4550500"/>
            <a:ext cx="1304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Christina Boyles</a:t>
            </a:r>
            <a:endParaRPr sz="1000"/>
          </a:p>
        </p:txBody>
      </p:sp>
      <p:sp>
        <p:nvSpPr>
          <p:cNvPr id="102" name="Google Shape;102;p16"/>
          <p:cNvSpPr/>
          <p:nvPr/>
        </p:nvSpPr>
        <p:spPr>
          <a:xfrm>
            <a:off x="373488" y="36361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txBox="1"/>
          <p:nvPr/>
        </p:nvSpPr>
        <p:spPr>
          <a:xfrm>
            <a:off x="1415663" y="4550500"/>
            <a:ext cx="1304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Barry Brown</a:t>
            </a:r>
            <a:endParaRPr sz="1000"/>
          </a:p>
        </p:txBody>
      </p:sp>
      <p:pic>
        <p:nvPicPr>
          <p:cNvPr descr="Photo of man smiling with short gray hair, beard, and mustache. He is wearing a black sweater. " id="104" name="Google Shape;104;p16" title="Photo of Barry Brown"/>
          <p:cNvPicPr preferRelativeResize="0"/>
          <p:nvPr/>
        </p:nvPicPr>
        <p:blipFill rotWithShape="1">
          <a:blip r:embed="rId12">
            <a:alphaModFix/>
          </a:blip>
          <a:srcRect b="10562" l="0" r="0" t="0"/>
          <a:stretch/>
        </p:blipFill>
        <p:spPr>
          <a:xfrm>
            <a:off x="1603713" y="3636100"/>
            <a:ext cx="914400" cy="914400"/>
          </a:xfrm>
          <a:prstGeom prst="rect">
            <a:avLst/>
          </a:prstGeom>
          <a:noFill/>
          <a:ln>
            <a:noFill/>
          </a:ln>
        </p:spPr>
      </p:pic>
      <p:sp>
        <p:nvSpPr>
          <p:cNvPr id="105" name="Google Shape;105;p16"/>
          <p:cNvSpPr txBox="1"/>
          <p:nvPr/>
        </p:nvSpPr>
        <p:spPr>
          <a:xfrm>
            <a:off x="2652863" y="4550500"/>
            <a:ext cx="1304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Ian Bogost</a:t>
            </a:r>
            <a:endParaRPr sz="1000"/>
          </a:p>
        </p:txBody>
      </p:sp>
      <p:sp>
        <p:nvSpPr>
          <p:cNvPr id="106" name="Google Shape;106;p16"/>
          <p:cNvSpPr/>
          <p:nvPr/>
        </p:nvSpPr>
        <p:spPr>
          <a:xfrm>
            <a:off x="2847863" y="36361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6"/>
          <p:cNvPicPr preferRelativeResize="0"/>
          <p:nvPr/>
        </p:nvPicPr>
        <p:blipFill>
          <a:blip r:embed="rId13">
            <a:alphaModFix/>
          </a:blip>
          <a:stretch>
            <a:fillRect/>
          </a:stretch>
        </p:blipFill>
        <p:spPr>
          <a:xfrm>
            <a:off x="5336175" y="2312375"/>
            <a:ext cx="930600" cy="938512"/>
          </a:xfrm>
          <a:prstGeom prst="rect">
            <a:avLst/>
          </a:prstGeom>
          <a:noFill/>
          <a:ln>
            <a:noFill/>
          </a:ln>
        </p:spPr>
      </p:pic>
      <p:pic>
        <p:nvPicPr>
          <p:cNvPr id="108" name="Google Shape;108;p16"/>
          <p:cNvPicPr preferRelativeResize="0"/>
          <p:nvPr/>
        </p:nvPicPr>
        <p:blipFill>
          <a:blip r:embed="rId13">
            <a:alphaModFix/>
          </a:blip>
          <a:stretch>
            <a:fillRect/>
          </a:stretch>
        </p:blipFill>
        <p:spPr>
          <a:xfrm>
            <a:off x="5328075" y="1017038"/>
            <a:ext cx="930600" cy="938512"/>
          </a:xfrm>
          <a:prstGeom prst="rect">
            <a:avLst/>
          </a:prstGeom>
          <a:noFill/>
          <a:ln>
            <a:noFill/>
          </a:ln>
        </p:spPr>
      </p:pic>
      <p:pic>
        <p:nvPicPr>
          <p:cNvPr id="109" name="Google Shape;109;p16"/>
          <p:cNvPicPr preferRelativeResize="0"/>
          <p:nvPr/>
        </p:nvPicPr>
        <p:blipFill>
          <a:blip r:embed="rId13">
            <a:alphaModFix/>
          </a:blip>
          <a:stretch>
            <a:fillRect/>
          </a:stretch>
        </p:blipFill>
        <p:spPr>
          <a:xfrm>
            <a:off x="7816375" y="1017038"/>
            <a:ext cx="930600" cy="938512"/>
          </a:xfrm>
          <a:prstGeom prst="rect">
            <a:avLst/>
          </a:prstGeom>
          <a:noFill/>
          <a:ln>
            <a:noFill/>
          </a:ln>
        </p:spPr>
      </p:pic>
      <p:pic>
        <p:nvPicPr>
          <p:cNvPr id="110" name="Google Shape;110;p16"/>
          <p:cNvPicPr preferRelativeResize="0"/>
          <p:nvPr/>
        </p:nvPicPr>
        <p:blipFill>
          <a:blip r:embed="rId13">
            <a:alphaModFix/>
          </a:blip>
          <a:stretch>
            <a:fillRect/>
          </a:stretch>
        </p:blipFill>
        <p:spPr>
          <a:xfrm>
            <a:off x="2839775" y="1029100"/>
            <a:ext cx="930600" cy="938512"/>
          </a:xfrm>
          <a:prstGeom prst="rect">
            <a:avLst/>
          </a:prstGeom>
          <a:noFill/>
          <a:ln>
            <a:noFill/>
          </a:ln>
        </p:spPr>
      </p:pic>
      <p:pic>
        <p:nvPicPr>
          <p:cNvPr id="111" name="Google Shape;111;p16"/>
          <p:cNvPicPr preferRelativeResize="0"/>
          <p:nvPr/>
        </p:nvPicPr>
        <p:blipFill>
          <a:blip r:embed="rId13">
            <a:alphaModFix/>
          </a:blip>
          <a:stretch>
            <a:fillRect/>
          </a:stretch>
        </p:blipFill>
        <p:spPr>
          <a:xfrm>
            <a:off x="1598538" y="1029100"/>
            <a:ext cx="930600" cy="938512"/>
          </a:xfrm>
          <a:prstGeom prst="rect">
            <a:avLst/>
          </a:prstGeom>
          <a:noFill/>
          <a:ln>
            <a:noFill/>
          </a:ln>
        </p:spPr>
      </p:pic>
      <p:pic>
        <p:nvPicPr>
          <p:cNvPr id="112" name="Google Shape;112;p16"/>
          <p:cNvPicPr preferRelativeResize="0"/>
          <p:nvPr/>
        </p:nvPicPr>
        <p:blipFill>
          <a:blip r:embed="rId13">
            <a:alphaModFix/>
          </a:blip>
          <a:stretch>
            <a:fillRect/>
          </a:stretch>
        </p:blipFill>
        <p:spPr>
          <a:xfrm>
            <a:off x="2833950" y="3611975"/>
            <a:ext cx="930600" cy="938512"/>
          </a:xfrm>
          <a:prstGeom prst="rect">
            <a:avLst/>
          </a:prstGeom>
          <a:noFill/>
          <a:ln>
            <a:noFill/>
          </a:ln>
        </p:spPr>
      </p:pic>
      <p:pic>
        <p:nvPicPr>
          <p:cNvPr id="113" name="Google Shape;113;p16"/>
          <p:cNvPicPr preferRelativeResize="0"/>
          <p:nvPr/>
        </p:nvPicPr>
        <p:blipFill>
          <a:blip r:embed="rId13">
            <a:alphaModFix/>
          </a:blip>
          <a:stretch>
            <a:fillRect/>
          </a:stretch>
        </p:blipFill>
        <p:spPr>
          <a:xfrm>
            <a:off x="371200" y="3677975"/>
            <a:ext cx="930600" cy="93851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2"/>
          <p:cNvSpPr/>
          <p:nvPr/>
        </p:nvSpPr>
        <p:spPr>
          <a:xfrm>
            <a:off x="-10050" y="9475"/>
            <a:ext cx="9144000" cy="5143500"/>
          </a:xfrm>
          <a:prstGeom prst="rect">
            <a:avLst/>
          </a:prstGeom>
          <a:solidFill>
            <a:srgbClr val="00A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2"/>
          <p:cNvSpPr txBox="1"/>
          <p:nvPr/>
        </p:nvSpPr>
        <p:spPr>
          <a:xfrm>
            <a:off x="1034400" y="151350"/>
            <a:ext cx="70752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Break</a:t>
            </a:r>
            <a:endParaRPr b="1" sz="4800">
              <a:solidFill>
                <a:srgbClr val="FFFFFF"/>
              </a:solidFill>
              <a:latin typeface="Montserrat"/>
              <a:ea typeface="Montserrat"/>
              <a:cs typeface="Montserrat"/>
              <a:sym typeface="Montserrat"/>
            </a:endParaRPr>
          </a:p>
        </p:txBody>
      </p:sp>
      <p:sp>
        <p:nvSpPr>
          <p:cNvPr id="629" name="Google Shape;629;p52"/>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p52"/>
          <p:cNvPicPr preferRelativeResize="0"/>
          <p:nvPr/>
        </p:nvPicPr>
        <p:blipFill>
          <a:blip r:embed="rId3">
            <a:alphaModFix/>
          </a:blip>
          <a:stretch>
            <a:fillRect/>
          </a:stretch>
        </p:blipFill>
        <p:spPr>
          <a:xfrm>
            <a:off x="6840063" y="4139513"/>
            <a:ext cx="2129425" cy="1064700"/>
          </a:xfrm>
          <a:prstGeom prst="rect">
            <a:avLst/>
          </a:prstGeom>
          <a:noFill/>
          <a:ln>
            <a:noFill/>
          </a:ln>
        </p:spPr>
      </p:pic>
      <p:pic>
        <p:nvPicPr>
          <p:cNvPr descr="Counts down from 15 minutes to zero, while a pieslice becomes a circle. It also beeps and changes color.&#10;&#10;Ideal to use during a break." id="631" name="Google Shape;631;p52" title="15 Minute Countdown Timer">
            <a:hlinkClick r:id="rId4"/>
          </p:cNvPr>
          <p:cNvPicPr preferRelativeResize="0"/>
          <p:nvPr/>
        </p:nvPicPr>
        <p:blipFill>
          <a:blip r:embed="rId5">
            <a:alphaModFix/>
          </a:blip>
          <a:stretch>
            <a:fillRect/>
          </a:stretch>
        </p:blipFill>
        <p:spPr>
          <a:xfrm>
            <a:off x="2498975" y="1081663"/>
            <a:ext cx="4125950" cy="309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3"/>
          <p:cNvSpPr/>
          <p:nvPr/>
        </p:nvSpPr>
        <p:spPr>
          <a:xfrm>
            <a:off x="-10050" y="9475"/>
            <a:ext cx="9144000" cy="5143500"/>
          </a:xfrm>
          <a:prstGeom prst="rect">
            <a:avLst/>
          </a:prstGeom>
          <a:solidFill>
            <a:srgbClr val="00A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txBox="1"/>
          <p:nvPr/>
        </p:nvSpPr>
        <p:spPr>
          <a:xfrm>
            <a:off x="1034400" y="2084250"/>
            <a:ext cx="70752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Movement #3 </a:t>
            </a:r>
            <a:endParaRPr b="1" sz="4800">
              <a:solidFill>
                <a:srgbClr val="FFFFFF"/>
              </a:solidFill>
              <a:latin typeface="Montserrat"/>
              <a:ea typeface="Montserrat"/>
              <a:cs typeface="Montserrat"/>
              <a:sym typeface="Montserrat"/>
            </a:endParaRPr>
          </a:p>
        </p:txBody>
      </p:sp>
      <p:sp>
        <p:nvSpPr>
          <p:cNvPr id="638" name="Google Shape;638;p53"/>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9" name="Google Shape;639;p53"/>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4"/>
          <p:cNvSpPr txBox="1"/>
          <p:nvPr/>
        </p:nvSpPr>
        <p:spPr>
          <a:xfrm>
            <a:off x="1275875" y="1138225"/>
            <a:ext cx="7075200" cy="9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Montserrat"/>
                <a:ea typeface="Montserrat"/>
                <a:cs typeface="Montserrat"/>
                <a:sym typeface="Montserrat"/>
              </a:rPr>
              <a:t>“</a:t>
            </a:r>
            <a:r>
              <a:rPr b="1" lang="en" sz="4000">
                <a:latin typeface="Montserrat"/>
                <a:ea typeface="Montserrat"/>
                <a:cs typeface="Montserrat"/>
                <a:sym typeface="Montserrat"/>
              </a:rPr>
              <a:t>What would you change about the trajectory of the future of work, </a:t>
            </a:r>
            <a:endParaRPr b="1" sz="4000">
              <a:latin typeface="Montserrat"/>
              <a:ea typeface="Montserrat"/>
              <a:cs typeface="Montserrat"/>
              <a:sym typeface="Montserrat"/>
            </a:endParaRPr>
          </a:p>
          <a:p>
            <a:pPr indent="0" lvl="0" marL="0" rtl="0" algn="l">
              <a:spcBef>
                <a:spcPts val="0"/>
              </a:spcBef>
              <a:spcAft>
                <a:spcPts val="0"/>
              </a:spcAft>
              <a:buNone/>
            </a:pPr>
            <a:r>
              <a:rPr b="1" lang="en" sz="4000">
                <a:latin typeface="Montserrat"/>
                <a:ea typeface="Montserrat"/>
                <a:cs typeface="Montserrat"/>
                <a:sym typeface="Montserrat"/>
              </a:rPr>
              <a:t>and why?</a:t>
            </a:r>
            <a:r>
              <a:rPr b="1" lang="en" sz="4000">
                <a:latin typeface="Montserrat"/>
                <a:ea typeface="Montserrat"/>
                <a:cs typeface="Montserrat"/>
                <a:sym typeface="Montserrat"/>
              </a:rPr>
              <a:t>”</a:t>
            </a:r>
            <a:endParaRPr b="1" sz="4000">
              <a:latin typeface="Montserrat"/>
              <a:ea typeface="Montserrat"/>
              <a:cs typeface="Montserrat"/>
              <a:sym typeface="Montserrat"/>
            </a:endParaRPr>
          </a:p>
        </p:txBody>
      </p:sp>
      <p:sp>
        <p:nvSpPr>
          <p:cNvPr id="645" name="Google Shape;645;p54"/>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54"/>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5"/>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1</a:t>
            </a:r>
            <a:endParaRPr sz="1100">
              <a:solidFill>
                <a:schemeClr val="dk1"/>
              </a:solidFill>
              <a:latin typeface="Montserrat"/>
              <a:ea typeface="Montserrat"/>
              <a:cs typeface="Montserrat"/>
              <a:sym typeface="Montserrat"/>
            </a:endParaRPr>
          </a:p>
        </p:txBody>
      </p:sp>
      <p:sp>
        <p:nvSpPr>
          <p:cNvPr id="652" name="Google Shape;652;p55"/>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How do we change</a:t>
            </a:r>
            <a:r>
              <a:rPr b="1" lang="en" sz="4100">
                <a:highlight>
                  <a:srgbClr val="FFC627"/>
                </a:highlight>
                <a:latin typeface="Montserrat"/>
                <a:ea typeface="Montserrat"/>
                <a:cs typeface="Montserrat"/>
                <a:sym typeface="Montserrat"/>
              </a:rPr>
              <a:t>?</a:t>
            </a:r>
            <a:endParaRPr b="1" sz="4100">
              <a:highlight>
                <a:srgbClr val="FFC627"/>
              </a:highlight>
              <a:latin typeface="Montserrat"/>
              <a:ea typeface="Montserrat"/>
              <a:cs typeface="Montserrat"/>
              <a:sym typeface="Montserrat"/>
            </a:endParaRPr>
          </a:p>
        </p:txBody>
      </p:sp>
      <p:sp>
        <p:nvSpPr>
          <p:cNvPr id="653" name="Google Shape;653;p55"/>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4" name="Google Shape;654;p55"/>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655" name="Google Shape;655;p55"/>
          <p:cNvSpPr txBox="1"/>
          <p:nvPr/>
        </p:nvSpPr>
        <p:spPr>
          <a:xfrm>
            <a:off x="354950" y="3133325"/>
            <a:ext cx="32010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B</a:t>
            </a:r>
            <a:r>
              <a:rPr b="1" i="1" lang="en" sz="1200">
                <a:solidFill>
                  <a:schemeClr val="dk1"/>
                </a:solidFill>
              </a:rPr>
              <a:t>reakout Room 1</a:t>
            </a:r>
            <a:endParaRPr b="1"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Erica O’Neil</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Adrianna Matthews</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Barry Brown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Irasema Coronado</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Ian Bogost </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Dédé Tetsubayashi</a:t>
            </a:r>
            <a:endParaRPr/>
          </a:p>
        </p:txBody>
      </p:sp>
      <p:sp>
        <p:nvSpPr>
          <p:cNvPr id="656" name="Google Shape;656;p55"/>
          <p:cNvSpPr/>
          <p:nvPr/>
        </p:nvSpPr>
        <p:spPr>
          <a:xfrm>
            <a:off x="3905525" y="618325"/>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10 mins, generate “How might we…” questions.</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the most inspiring.</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1"/>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6"/>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666666"/>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endParaRPr sz="800">
              <a:solidFill>
                <a:srgbClr val="666666"/>
              </a:solidFill>
              <a:highlight>
                <a:srgbClr val="D9D9D9"/>
              </a:highlight>
              <a:latin typeface="Montserrat"/>
              <a:ea typeface="Montserrat"/>
              <a:cs typeface="Montserrat"/>
              <a:sym typeface="Montserrat"/>
            </a:endParaRPr>
          </a:p>
        </p:txBody>
      </p:sp>
      <p:sp>
        <p:nvSpPr>
          <p:cNvPr id="662" name="Google Shape;662;p56"/>
          <p:cNvSpPr/>
          <p:nvPr/>
        </p:nvSpPr>
        <p:spPr>
          <a:xfrm>
            <a:off x="31832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How might we work less?</a:t>
            </a:r>
            <a:endParaRPr sz="900"/>
          </a:p>
        </p:txBody>
      </p:sp>
      <p:sp>
        <p:nvSpPr>
          <p:cNvPr id="663" name="Google Shape;663;p56"/>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666666"/>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666666"/>
                </a:solidFill>
                <a:highlight>
                  <a:srgbClr val="C9DAF8"/>
                </a:highlight>
                <a:latin typeface="Montserrat"/>
                <a:ea typeface="Montserrat"/>
                <a:cs typeface="Montserrat"/>
                <a:sym typeface="Montserrat"/>
              </a:rPr>
              <a:t>blue sticky notes</a:t>
            </a:r>
            <a:r>
              <a:rPr lang="en" sz="800">
                <a:solidFill>
                  <a:srgbClr val="666666"/>
                </a:solidFill>
                <a:highlight>
                  <a:srgbClr val="D9D9D9"/>
                </a:highlight>
                <a:latin typeface="Montserrat"/>
                <a:ea typeface="Montserrat"/>
                <a:cs typeface="Montserrat"/>
                <a:sym typeface="Montserrat"/>
              </a:rPr>
              <a:t> below. </a:t>
            </a:r>
            <a:endParaRPr sz="800">
              <a:solidFill>
                <a:srgbClr val="666666"/>
              </a:solidFill>
              <a:highlight>
                <a:srgbClr val="D9D9D9"/>
              </a:highlight>
              <a:latin typeface="Montserrat"/>
              <a:ea typeface="Montserrat"/>
              <a:cs typeface="Montserrat"/>
              <a:sym typeface="Montserrat"/>
            </a:endParaRPr>
          </a:p>
        </p:txBody>
      </p:sp>
      <p:cxnSp>
        <p:nvCxnSpPr>
          <p:cNvPr id="664" name="Google Shape;664;p56"/>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665" name="Google Shape;665;p56"/>
          <p:cNvSpPr/>
          <p:nvPr/>
        </p:nvSpPr>
        <p:spPr>
          <a:xfrm>
            <a:off x="1629610"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t>How might we protect our personal time? </a:t>
            </a:r>
            <a:endParaRPr sz="900"/>
          </a:p>
        </p:txBody>
      </p:sp>
      <p:sp>
        <p:nvSpPr>
          <p:cNvPr id="666" name="Google Shape;666;p56"/>
          <p:cNvSpPr/>
          <p:nvPr/>
        </p:nvSpPr>
        <p:spPr>
          <a:xfrm>
            <a:off x="294089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t>How might we disengage with technology? </a:t>
            </a:r>
            <a:endParaRPr sz="900"/>
          </a:p>
        </p:txBody>
      </p:sp>
      <p:sp>
        <p:nvSpPr>
          <p:cNvPr id="667" name="Google Shape;667;p56"/>
          <p:cNvSpPr/>
          <p:nvPr/>
        </p:nvSpPr>
        <p:spPr>
          <a:xfrm>
            <a:off x="4245916"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How might we include those without the option to disentangle from tech?</a:t>
            </a:r>
            <a:endParaRPr sz="900"/>
          </a:p>
        </p:txBody>
      </p:sp>
      <p:sp>
        <p:nvSpPr>
          <p:cNvPr id="668" name="Google Shape;668;p56"/>
          <p:cNvSpPr/>
          <p:nvPr/>
        </p:nvSpPr>
        <p:spPr>
          <a:xfrm>
            <a:off x="7458628" y="2400602"/>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How might we work toward meaning?</a:t>
            </a:r>
            <a:endParaRPr b="1" sz="1200"/>
          </a:p>
        </p:txBody>
      </p:sp>
      <p:sp>
        <p:nvSpPr>
          <p:cNvPr id="669" name="Google Shape;669;p56"/>
          <p:cNvSpPr/>
          <p:nvPr/>
        </p:nvSpPr>
        <p:spPr>
          <a:xfrm>
            <a:off x="5896225" y="236337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How might we work for a life well-lived? </a:t>
            </a:r>
            <a:endParaRPr b="1" sz="1200"/>
          </a:p>
        </p:txBody>
      </p:sp>
      <p:sp>
        <p:nvSpPr>
          <p:cNvPr id="670" name="Google Shape;670;p56"/>
          <p:cNvSpPr/>
          <p:nvPr/>
        </p:nvSpPr>
        <p:spPr>
          <a:xfrm>
            <a:off x="5897675" y="1387875"/>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How might we work less? </a:t>
            </a:r>
            <a:endParaRPr b="1" sz="1200"/>
          </a:p>
        </p:txBody>
      </p:sp>
      <p:sp>
        <p:nvSpPr>
          <p:cNvPr id="671" name="Google Shape;671;p56"/>
          <p:cNvSpPr/>
          <p:nvPr/>
        </p:nvSpPr>
        <p:spPr>
          <a:xfrm>
            <a:off x="7461528" y="1387875"/>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How might we not work at all?</a:t>
            </a:r>
            <a:endParaRPr b="1" sz="1200"/>
          </a:p>
        </p:txBody>
      </p:sp>
      <p:sp>
        <p:nvSpPr>
          <p:cNvPr id="672" name="Google Shape;672;p56"/>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3</a:t>
            </a:r>
            <a:r>
              <a:rPr lang="en" sz="1200">
                <a:latin typeface="Montserrat"/>
                <a:ea typeface="Montserrat"/>
                <a:cs typeface="Montserrat"/>
                <a:sym typeface="Montserrat"/>
              </a:rPr>
              <a:t>, Breakout Group </a:t>
            </a:r>
            <a:r>
              <a:rPr b="1" lang="en" sz="1200">
                <a:latin typeface="Montserrat"/>
                <a:ea typeface="Montserrat"/>
                <a:cs typeface="Montserrat"/>
                <a:sym typeface="Montserrat"/>
              </a:rPr>
              <a:t>1</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SzPts val="1100"/>
              <a:buNone/>
            </a:pPr>
            <a:r>
              <a:rPr b="1" lang="en">
                <a:solidFill>
                  <a:schemeClr val="dk1"/>
                </a:solidFill>
                <a:latin typeface="Montserrat"/>
                <a:ea typeface="Montserrat"/>
                <a:cs typeface="Montserrat"/>
                <a:sym typeface="Montserrat"/>
              </a:rPr>
              <a:t>“What would you change about the trajectory of the future of work, and why?”</a:t>
            </a:r>
            <a:r>
              <a:rPr b="1" lang="en">
                <a:latin typeface="Montserrat"/>
                <a:ea typeface="Montserrat"/>
                <a:cs typeface="Montserrat"/>
                <a:sym typeface="Montserrat"/>
              </a:rPr>
              <a:t> </a:t>
            </a:r>
            <a:endParaRPr b="1" i="0" u="none" cap="none" strike="noStrike">
              <a:solidFill>
                <a:srgbClr val="000000"/>
              </a:solidFill>
              <a:latin typeface="Montserrat"/>
              <a:ea typeface="Montserrat"/>
              <a:cs typeface="Montserrat"/>
              <a:sym typeface="Montserrat"/>
            </a:endParaRPr>
          </a:p>
        </p:txBody>
      </p:sp>
      <p:pic>
        <p:nvPicPr>
          <p:cNvPr id="673" name="Google Shape;673;p56"/>
          <p:cNvPicPr preferRelativeResize="0"/>
          <p:nvPr/>
        </p:nvPicPr>
        <p:blipFill>
          <a:blip r:embed="rId3">
            <a:alphaModFix/>
          </a:blip>
          <a:stretch>
            <a:fillRect/>
          </a:stretch>
        </p:blipFill>
        <p:spPr>
          <a:xfrm>
            <a:off x="8583775" y="4814675"/>
            <a:ext cx="560224" cy="328825"/>
          </a:xfrm>
          <a:prstGeom prst="rect">
            <a:avLst/>
          </a:prstGeom>
          <a:noFill/>
          <a:ln>
            <a:noFill/>
          </a:ln>
        </p:spPr>
      </p:pic>
      <p:sp>
        <p:nvSpPr>
          <p:cNvPr id="674" name="Google Shape;674;p56"/>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t>How might we make work more equitable and just for everyone? </a:t>
            </a:r>
            <a:endParaRPr sz="900"/>
          </a:p>
        </p:txBody>
      </p:sp>
      <p:sp>
        <p:nvSpPr>
          <p:cNvPr id="675" name="Google Shape;675;p56"/>
          <p:cNvSpPr/>
          <p:nvPr/>
        </p:nvSpPr>
        <p:spPr>
          <a:xfrm>
            <a:off x="1629610"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t>How might we make work more meaningful for all?</a:t>
            </a:r>
            <a:endParaRPr sz="900"/>
          </a:p>
        </p:txBody>
      </p:sp>
      <p:sp>
        <p:nvSpPr>
          <p:cNvPr id="676" name="Google Shape;676;p56"/>
          <p:cNvSpPr/>
          <p:nvPr/>
        </p:nvSpPr>
        <p:spPr>
          <a:xfrm>
            <a:off x="294089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t>How might we reward “essential” workers as “essential” to economy?</a:t>
            </a:r>
            <a:endParaRPr sz="900"/>
          </a:p>
        </p:txBody>
      </p:sp>
      <p:sp>
        <p:nvSpPr>
          <p:cNvPr id="677" name="Google Shape;677;p56"/>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t>How might we integrate our values in work with values in life? </a:t>
            </a:r>
            <a:endParaRPr sz="900"/>
          </a:p>
        </p:txBody>
      </p:sp>
      <p:sp>
        <p:nvSpPr>
          <p:cNvPr id="678" name="Google Shape;678;p56"/>
          <p:cNvSpPr/>
          <p:nvPr/>
        </p:nvSpPr>
        <p:spPr>
          <a:xfrm>
            <a:off x="31832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t>How might we redesign our world, our interactions, our work? </a:t>
            </a:r>
            <a:endParaRPr sz="900"/>
          </a:p>
        </p:txBody>
      </p:sp>
      <p:sp>
        <p:nvSpPr>
          <p:cNvPr id="679" name="Google Shape;679;p56"/>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t>How might we redesign the reward system to prioritize our needs?</a:t>
            </a:r>
            <a:endParaRPr sz="900"/>
          </a:p>
        </p:txBody>
      </p:sp>
      <p:sp>
        <p:nvSpPr>
          <p:cNvPr id="680" name="Google Shape;680;p56"/>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t>How might we make sure that nobody gets left behind in our future? </a:t>
            </a:r>
            <a:endParaRPr sz="900"/>
          </a:p>
        </p:txBody>
      </p:sp>
      <p:sp>
        <p:nvSpPr>
          <p:cNvPr id="681" name="Google Shape;681;p56"/>
          <p:cNvSpPr/>
          <p:nvPr/>
        </p:nvSpPr>
        <p:spPr>
          <a:xfrm>
            <a:off x="4245916"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How might we redesign the capitalist system to account for change? </a:t>
            </a:r>
            <a:endParaRPr sz="900"/>
          </a:p>
        </p:txBody>
      </p:sp>
      <p:sp>
        <p:nvSpPr>
          <p:cNvPr id="682" name="Google Shape;682;p56"/>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How might we redesign capitalist “limitless abundance”? </a:t>
            </a:r>
            <a:endParaRPr sz="900"/>
          </a:p>
        </p:txBody>
      </p:sp>
      <p:sp>
        <p:nvSpPr>
          <p:cNvPr id="683" name="Google Shape;683;p56"/>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How might we redesign social safety net and connection to work? </a:t>
            </a:r>
            <a:endParaRPr sz="900"/>
          </a:p>
        </p:txBody>
      </p:sp>
      <p:sp>
        <p:nvSpPr>
          <p:cNvPr id="684" name="Google Shape;684;p56"/>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How might we work disconnection into this? </a:t>
            </a:r>
            <a:endParaRPr sz="900"/>
          </a:p>
        </p:txBody>
      </p:sp>
      <p:sp>
        <p:nvSpPr>
          <p:cNvPr id="685" name="Google Shape;685;p56"/>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How might we </a:t>
            </a:r>
            <a:endParaRPr sz="900"/>
          </a:p>
        </p:txBody>
      </p:sp>
      <p:sp>
        <p:nvSpPr>
          <p:cNvPr id="686" name="Google Shape;686;p56"/>
          <p:cNvSpPr/>
          <p:nvPr/>
        </p:nvSpPr>
        <p:spPr>
          <a:xfrm>
            <a:off x="5896228" y="3403702"/>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How might we redesign capitalism, or the reward structure of work? </a:t>
            </a:r>
            <a:endParaRPr b="1" sz="1200"/>
          </a:p>
        </p:txBody>
      </p:sp>
      <p:sp>
        <p:nvSpPr>
          <p:cNvPr id="687" name="Google Shape;687;p56"/>
          <p:cNvSpPr/>
          <p:nvPr/>
        </p:nvSpPr>
        <p:spPr>
          <a:xfrm>
            <a:off x="7458628" y="34133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How might we design work that leads us to community?  </a:t>
            </a:r>
            <a:endParaRPr b="1" sz="1200"/>
          </a:p>
        </p:txBody>
      </p:sp>
      <p:sp>
        <p:nvSpPr>
          <p:cNvPr id="688" name="Google Shape;688;p56"/>
          <p:cNvSpPr/>
          <p:nvPr/>
        </p:nvSpPr>
        <p:spPr>
          <a:xfrm>
            <a:off x="7458625" y="100525"/>
            <a:ext cx="1331400" cy="12318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How might we realign the </a:t>
            </a:r>
            <a:r>
              <a:rPr b="1" lang="en" sz="1200">
                <a:solidFill>
                  <a:schemeClr val="dk1"/>
                </a:solidFill>
              </a:rPr>
              <a:t>monetary</a:t>
            </a:r>
            <a:r>
              <a:rPr b="1" lang="en" sz="1200">
                <a:solidFill>
                  <a:schemeClr val="dk1"/>
                </a:solidFill>
              </a:rPr>
              <a:t> reward of work to reflect contributions to society? </a:t>
            </a:r>
            <a:endParaRPr b="1" sz="1200"/>
          </a:p>
        </p:txBody>
      </p:sp>
      <p:sp>
        <p:nvSpPr>
          <p:cNvPr id="689" name="Google Shape;689;p56"/>
          <p:cNvSpPr/>
          <p:nvPr/>
        </p:nvSpPr>
        <p:spPr>
          <a:xfrm>
            <a:off x="5896225" y="100525"/>
            <a:ext cx="1331400" cy="11565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How might we envision a future when universal basic income provides?</a:t>
            </a:r>
            <a:endParaRPr b="1"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7"/>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2</a:t>
            </a:r>
            <a:endParaRPr sz="1100">
              <a:solidFill>
                <a:schemeClr val="dk1"/>
              </a:solidFill>
              <a:latin typeface="Montserrat"/>
              <a:ea typeface="Montserrat"/>
              <a:cs typeface="Montserrat"/>
              <a:sym typeface="Montserrat"/>
            </a:endParaRPr>
          </a:p>
        </p:txBody>
      </p:sp>
      <p:sp>
        <p:nvSpPr>
          <p:cNvPr id="695" name="Google Shape;695;p57"/>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How do we change</a:t>
            </a:r>
            <a:r>
              <a:rPr b="1" lang="en" sz="4100">
                <a:highlight>
                  <a:srgbClr val="FFC627"/>
                </a:highlight>
                <a:latin typeface="Montserrat"/>
                <a:ea typeface="Montserrat"/>
                <a:cs typeface="Montserrat"/>
                <a:sym typeface="Montserrat"/>
              </a:rPr>
              <a:t>?</a:t>
            </a:r>
            <a:endParaRPr b="1" sz="4100">
              <a:highlight>
                <a:srgbClr val="FFC627"/>
              </a:highlight>
              <a:latin typeface="Montserrat"/>
              <a:ea typeface="Montserrat"/>
              <a:cs typeface="Montserrat"/>
              <a:sym typeface="Montserrat"/>
            </a:endParaRPr>
          </a:p>
        </p:txBody>
      </p:sp>
      <p:sp>
        <p:nvSpPr>
          <p:cNvPr id="696" name="Google Shape;696;p57"/>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7" name="Google Shape;697;p57"/>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698" name="Google Shape;698;p57"/>
          <p:cNvSpPr txBox="1"/>
          <p:nvPr/>
        </p:nvSpPr>
        <p:spPr>
          <a:xfrm>
            <a:off x="354950" y="3133325"/>
            <a:ext cx="28311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Breakout Room 2</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Gaymon Bennett</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Taylor Genovese</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Radha Mistry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Jeffrey Cohen</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Christina Boyles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Robert Newman</a:t>
            </a:r>
            <a:endParaRPr b="1" sz="1200">
              <a:solidFill>
                <a:schemeClr val="dk1"/>
              </a:solidFill>
            </a:endParaRPr>
          </a:p>
        </p:txBody>
      </p:sp>
      <p:sp>
        <p:nvSpPr>
          <p:cNvPr id="699" name="Google Shape;699;p57"/>
          <p:cNvSpPr/>
          <p:nvPr/>
        </p:nvSpPr>
        <p:spPr>
          <a:xfrm>
            <a:off x="3905525" y="618325"/>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10 mins, generate “How might we…” questions.</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the most inspiring.</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8"/>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666666"/>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endParaRPr sz="800">
              <a:solidFill>
                <a:srgbClr val="666666"/>
              </a:solidFill>
              <a:highlight>
                <a:srgbClr val="D9D9D9"/>
              </a:highlight>
              <a:latin typeface="Montserrat"/>
              <a:ea typeface="Montserrat"/>
              <a:cs typeface="Montserrat"/>
              <a:sym typeface="Montserrat"/>
            </a:endParaRPr>
          </a:p>
        </p:txBody>
      </p:sp>
      <p:sp>
        <p:nvSpPr>
          <p:cNvPr id="705" name="Google Shape;705;p58"/>
          <p:cNvSpPr/>
          <p:nvPr/>
        </p:nvSpPr>
        <p:spPr>
          <a:xfrm>
            <a:off x="318325" y="1494000"/>
            <a:ext cx="1184100" cy="8421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Flip automation convo on its head</a:t>
            </a:r>
            <a:endParaRPr sz="1200"/>
          </a:p>
        </p:txBody>
      </p:sp>
      <p:sp>
        <p:nvSpPr>
          <p:cNvPr id="706" name="Google Shape;706;p58"/>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666666"/>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666666"/>
                </a:solidFill>
                <a:highlight>
                  <a:srgbClr val="C9DAF8"/>
                </a:highlight>
                <a:latin typeface="Montserrat"/>
                <a:ea typeface="Montserrat"/>
                <a:cs typeface="Montserrat"/>
                <a:sym typeface="Montserrat"/>
              </a:rPr>
              <a:t>blue sticky notes</a:t>
            </a:r>
            <a:r>
              <a:rPr lang="en" sz="800">
                <a:solidFill>
                  <a:srgbClr val="666666"/>
                </a:solidFill>
                <a:highlight>
                  <a:srgbClr val="D9D9D9"/>
                </a:highlight>
                <a:latin typeface="Montserrat"/>
                <a:ea typeface="Montserrat"/>
                <a:cs typeface="Montserrat"/>
                <a:sym typeface="Montserrat"/>
              </a:rPr>
              <a:t> below. </a:t>
            </a:r>
            <a:endParaRPr sz="800">
              <a:solidFill>
                <a:srgbClr val="666666"/>
              </a:solidFill>
              <a:highlight>
                <a:srgbClr val="D9D9D9"/>
              </a:highlight>
              <a:latin typeface="Montserrat"/>
              <a:ea typeface="Montserrat"/>
              <a:cs typeface="Montserrat"/>
              <a:sym typeface="Montserrat"/>
            </a:endParaRPr>
          </a:p>
        </p:txBody>
      </p:sp>
      <p:cxnSp>
        <p:nvCxnSpPr>
          <p:cNvPr id="707" name="Google Shape;707;p58"/>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708" name="Google Shape;708;p58"/>
          <p:cNvSpPr/>
          <p:nvPr/>
        </p:nvSpPr>
        <p:spPr>
          <a:xfrm>
            <a:off x="1629610"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Think about behaviors/norms over tech</a:t>
            </a:r>
            <a:endParaRPr sz="1200"/>
          </a:p>
        </p:txBody>
      </p:sp>
      <p:sp>
        <p:nvSpPr>
          <p:cNvPr id="709" name="Google Shape;709;p58"/>
          <p:cNvSpPr/>
          <p:nvPr/>
        </p:nvSpPr>
        <p:spPr>
          <a:xfrm>
            <a:off x="294089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Relationships</a:t>
            </a:r>
            <a:endParaRPr sz="1200"/>
          </a:p>
        </p:txBody>
      </p:sp>
      <p:sp>
        <p:nvSpPr>
          <p:cNvPr id="710" name="Google Shape;710;p58"/>
          <p:cNvSpPr/>
          <p:nvPr/>
        </p:nvSpPr>
        <p:spPr>
          <a:xfrm>
            <a:off x="4245916"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What communities/students need.</a:t>
            </a:r>
            <a:endParaRPr sz="1200"/>
          </a:p>
        </p:txBody>
      </p:sp>
      <p:sp>
        <p:nvSpPr>
          <p:cNvPr id="711" name="Google Shape;711;p58"/>
          <p:cNvSpPr/>
          <p:nvPr/>
        </p:nvSpPr>
        <p:spPr>
          <a:xfrm>
            <a:off x="7490628" y="245357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What does work look like without tech?</a:t>
            </a:r>
            <a:endParaRPr b="1" sz="1200"/>
          </a:p>
        </p:txBody>
      </p:sp>
      <p:sp>
        <p:nvSpPr>
          <p:cNvPr id="712" name="Google Shape;712;p58"/>
          <p:cNvSpPr/>
          <p:nvPr/>
        </p:nvSpPr>
        <p:spPr>
          <a:xfrm>
            <a:off x="5967350" y="3019225"/>
            <a:ext cx="1331400" cy="11808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Invert the order of the “who” question. Particularly with governance.</a:t>
            </a:r>
            <a:endParaRPr b="1" sz="1200"/>
          </a:p>
        </p:txBody>
      </p:sp>
      <p:sp>
        <p:nvSpPr>
          <p:cNvPr id="713" name="Google Shape;713;p58"/>
          <p:cNvSpPr/>
          <p:nvPr/>
        </p:nvSpPr>
        <p:spPr>
          <a:xfrm>
            <a:off x="5967350" y="1494000"/>
            <a:ext cx="1331400" cy="14499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Be intentional with our values in how we approach tech (and in how tech approaches us)</a:t>
            </a:r>
            <a:endParaRPr b="1" sz="1200"/>
          </a:p>
        </p:txBody>
      </p:sp>
      <p:sp>
        <p:nvSpPr>
          <p:cNvPr id="714" name="Google Shape;714;p58"/>
          <p:cNvSpPr/>
          <p:nvPr/>
        </p:nvSpPr>
        <p:spPr>
          <a:xfrm>
            <a:off x="7490628" y="1494000"/>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Question whether tech enhances our lives.</a:t>
            </a:r>
            <a:endParaRPr b="1" sz="1200"/>
          </a:p>
        </p:txBody>
      </p:sp>
      <p:sp>
        <p:nvSpPr>
          <p:cNvPr id="715" name="Google Shape;715;p58"/>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3</a:t>
            </a:r>
            <a:r>
              <a:rPr lang="en" sz="1200">
                <a:latin typeface="Montserrat"/>
                <a:ea typeface="Montserrat"/>
                <a:cs typeface="Montserrat"/>
                <a:sym typeface="Montserrat"/>
              </a:rPr>
              <a:t>, Breakout Group </a:t>
            </a:r>
            <a:r>
              <a:rPr b="1" lang="en" sz="1200">
                <a:latin typeface="Montserrat"/>
                <a:ea typeface="Montserrat"/>
                <a:cs typeface="Montserrat"/>
                <a:sym typeface="Montserrat"/>
              </a:rPr>
              <a:t>2</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SzPts val="1100"/>
              <a:buNone/>
            </a:pPr>
            <a:r>
              <a:rPr b="1" lang="en">
                <a:solidFill>
                  <a:schemeClr val="dk1"/>
                </a:solidFill>
                <a:latin typeface="Montserrat"/>
                <a:ea typeface="Montserrat"/>
                <a:cs typeface="Montserrat"/>
                <a:sym typeface="Montserrat"/>
              </a:rPr>
              <a:t>“What would you change about the trajectory of the future of work, and why?”</a:t>
            </a:r>
            <a:r>
              <a:rPr b="1" lang="en">
                <a:latin typeface="Montserrat"/>
                <a:ea typeface="Montserrat"/>
                <a:cs typeface="Montserrat"/>
                <a:sym typeface="Montserrat"/>
              </a:rPr>
              <a:t> </a:t>
            </a:r>
            <a:endParaRPr b="1" i="0" u="none" cap="none" strike="noStrike">
              <a:solidFill>
                <a:srgbClr val="000000"/>
              </a:solidFill>
              <a:latin typeface="Montserrat"/>
              <a:ea typeface="Montserrat"/>
              <a:cs typeface="Montserrat"/>
              <a:sym typeface="Montserrat"/>
            </a:endParaRPr>
          </a:p>
        </p:txBody>
      </p:sp>
      <p:pic>
        <p:nvPicPr>
          <p:cNvPr id="716" name="Google Shape;716;p58"/>
          <p:cNvPicPr preferRelativeResize="0"/>
          <p:nvPr/>
        </p:nvPicPr>
        <p:blipFill>
          <a:blip r:embed="rId3">
            <a:alphaModFix/>
          </a:blip>
          <a:stretch>
            <a:fillRect/>
          </a:stretch>
        </p:blipFill>
        <p:spPr>
          <a:xfrm>
            <a:off x="8583775" y="4814675"/>
            <a:ext cx="560224" cy="328825"/>
          </a:xfrm>
          <a:prstGeom prst="rect">
            <a:avLst/>
          </a:prstGeom>
          <a:noFill/>
          <a:ln>
            <a:noFill/>
          </a:ln>
        </p:spPr>
      </p:pic>
      <p:sp>
        <p:nvSpPr>
          <p:cNvPr id="717" name="Google Shape;717;p58"/>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What do WE need as individuals.</a:t>
            </a:r>
            <a:endParaRPr sz="1200"/>
          </a:p>
        </p:txBody>
      </p:sp>
      <p:sp>
        <p:nvSpPr>
          <p:cNvPr id="718" name="Google Shape;718;p58"/>
          <p:cNvSpPr/>
          <p:nvPr/>
        </p:nvSpPr>
        <p:spPr>
          <a:xfrm>
            <a:off x="1629600" y="2384800"/>
            <a:ext cx="1184100" cy="8421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Cultivate attention to things/slow down</a:t>
            </a:r>
            <a:endParaRPr sz="1200"/>
          </a:p>
        </p:txBody>
      </p:sp>
      <p:sp>
        <p:nvSpPr>
          <p:cNvPr id="719" name="Google Shape;719;p58"/>
          <p:cNvSpPr/>
          <p:nvPr/>
        </p:nvSpPr>
        <p:spPr>
          <a:xfrm>
            <a:off x="294089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Check out from tech</a:t>
            </a:r>
            <a:endParaRPr sz="1200"/>
          </a:p>
        </p:txBody>
      </p:sp>
      <p:sp>
        <p:nvSpPr>
          <p:cNvPr id="720" name="Google Shape;720;p58"/>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Take time to center oneself</a:t>
            </a:r>
            <a:endParaRPr sz="1200"/>
          </a:p>
        </p:txBody>
      </p:sp>
      <p:sp>
        <p:nvSpPr>
          <p:cNvPr id="721" name="Google Shape;721;p58"/>
          <p:cNvSpPr/>
          <p:nvPr/>
        </p:nvSpPr>
        <p:spPr>
          <a:xfrm>
            <a:off x="318325" y="3275600"/>
            <a:ext cx="1184100" cy="8421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Shift value from efficiency to something else</a:t>
            </a:r>
            <a:endParaRPr sz="1200"/>
          </a:p>
        </p:txBody>
      </p:sp>
      <p:sp>
        <p:nvSpPr>
          <p:cNvPr id="722" name="Google Shape;722;p58"/>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Break free to Western ideas of progress</a:t>
            </a:r>
            <a:endParaRPr sz="1200"/>
          </a:p>
        </p:txBody>
      </p:sp>
      <p:sp>
        <p:nvSpPr>
          <p:cNvPr id="723" name="Google Shape;723;p58"/>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Lose colonial mindset in technology</a:t>
            </a:r>
            <a:endParaRPr sz="1200"/>
          </a:p>
        </p:txBody>
      </p:sp>
      <p:sp>
        <p:nvSpPr>
          <p:cNvPr id="724" name="Google Shape;724;p58"/>
          <p:cNvSpPr/>
          <p:nvPr/>
        </p:nvSpPr>
        <p:spPr>
          <a:xfrm>
            <a:off x="4245925" y="3275600"/>
            <a:ext cx="1184100" cy="8421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Cultural considerations in tech production</a:t>
            </a:r>
            <a:endParaRPr sz="1200"/>
          </a:p>
        </p:txBody>
      </p:sp>
      <p:sp>
        <p:nvSpPr>
          <p:cNvPr id="725" name="Google Shape;725;p58"/>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726" name="Google Shape;726;p58"/>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727" name="Google Shape;727;p58"/>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728" name="Google Shape;728;p58"/>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729" name="Google Shape;729;p58"/>
          <p:cNvSpPr/>
          <p:nvPr/>
        </p:nvSpPr>
        <p:spPr>
          <a:xfrm>
            <a:off x="7490625" y="3413149"/>
            <a:ext cx="1331400" cy="15303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Cultural considerations outside of Western ideas of tech/production/progress/efficiency</a:t>
            </a:r>
            <a:endParaRPr b="1" sz="1200"/>
          </a:p>
        </p:txBody>
      </p:sp>
      <p:sp>
        <p:nvSpPr>
          <p:cNvPr id="730" name="Google Shape;730;p58"/>
          <p:cNvSpPr txBox="1"/>
          <p:nvPr/>
        </p:nvSpPr>
        <p:spPr>
          <a:xfrm>
            <a:off x="424000" y="4275350"/>
            <a:ext cx="694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What would it look like if we started with the humane (Who is humane? Who is eligible? Who is this preferable for?) rather than the tech?</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9"/>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3</a:t>
            </a:r>
            <a:endParaRPr sz="1100">
              <a:solidFill>
                <a:schemeClr val="dk1"/>
              </a:solidFill>
              <a:latin typeface="Montserrat"/>
              <a:ea typeface="Montserrat"/>
              <a:cs typeface="Montserrat"/>
              <a:sym typeface="Montserrat"/>
            </a:endParaRPr>
          </a:p>
        </p:txBody>
      </p:sp>
      <p:sp>
        <p:nvSpPr>
          <p:cNvPr id="736" name="Google Shape;736;p59"/>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How do we change</a:t>
            </a:r>
            <a:r>
              <a:rPr b="1" lang="en" sz="4100">
                <a:highlight>
                  <a:srgbClr val="FFC627"/>
                </a:highlight>
                <a:latin typeface="Montserrat"/>
                <a:ea typeface="Montserrat"/>
                <a:cs typeface="Montserrat"/>
                <a:sym typeface="Montserrat"/>
              </a:rPr>
              <a:t>?</a:t>
            </a:r>
            <a:endParaRPr b="1" sz="4100">
              <a:highlight>
                <a:srgbClr val="FFC627"/>
              </a:highlight>
              <a:latin typeface="Montserrat"/>
              <a:ea typeface="Montserrat"/>
              <a:cs typeface="Montserrat"/>
              <a:sym typeface="Montserrat"/>
            </a:endParaRPr>
          </a:p>
        </p:txBody>
      </p:sp>
      <p:sp>
        <p:nvSpPr>
          <p:cNvPr id="737" name="Google Shape;737;p59"/>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8" name="Google Shape;738;p59"/>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739" name="Google Shape;739;p59"/>
          <p:cNvSpPr txBox="1"/>
          <p:nvPr/>
        </p:nvSpPr>
        <p:spPr>
          <a:xfrm>
            <a:off x="354950" y="3133325"/>
            <a:ext cx="28311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Breakout Room 3</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Elizabeth Langland</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Tori Vandekop</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Nathan Shedroff</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Ayanna Thompson</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Purdom Lindblad</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David Kirkpatrick</a:t>
            </a:r>
            <a:endParaRPr b="1" sz="1200">
              <a:solidFill>
                <a:schemeClr val="dk1"/>
              </a:solidFill>
            </a:endParaRPr>
          </a:p>
        </p:txBody>
      </p:sp>
      <p:sp>
        <p:nvSpPr>
          <p:cNvPr id="740" name="Google Shape;740;p59"/>
          <p:cNvSpPr/>
          <p:nvPr/>
        </p:nvSpPr>
        <p:spPr>
          <a:xfrm>
            <a:off x="3905525" y="618325"/>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10 mins, generate “How might we…” questions.</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the most inspiring.</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0"/>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666666"/>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endParaRPr sz="800">
              <a:solidFill>
                <a:srgbClr val="666666"/>
              </a:solidFill>
              <a:highlight>
                <a:srgbClr val="D9D9D9"/>
              </a:highlight>
              <a:latin typeface="Montserrat"/>
              <a:ea typeface="Montserrat"/>
              <a:cs typeface="Montserrat"/>
              <a:sym typeface="Montserrat"/>
            </a:endParaRPr>
          </a:p>
        </p:txBody>
      </p:sp>
      <p:sp>
        <p:nvSpPr>
          <p:cNvPr id="746" name="Google Shape;746;p60"/>
          <p:cNvSpPr/>
          <p:nvPr/>
        </p:nvSpPr>
        <p:spPr>
          <a:xfrm>
            <a:off x="31832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We need to change education, away from tech centricity</a:t>
            </a:r>
            <a:endParaRPr sz="900"/>
          </a:p>
        </p:txBody>
      </p:sp>
      <p:sp>
        <p:nvSpPr>
          <p:cNvPr id="747" name="Google Shape;747;p60"/>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666666"/>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666666"/>
                </a:solidFill>
                <a:highlight>
                  <a:srgbClr val="C9DAF8"/>
                </a:highlight>
                <a:latin typeface="Montserrat"/>
                <a:ea typeface="Montserrat"/>
                <a:cs typeface="Montserrat"/>
                <a:sym typeface="Montserrat"/>
              </a:rPr>
              <a:t>blue sticky notes</a:t>
            </a:r>
            <a:r>
              <a:rPr lang="en" sz="800">
                <a:solidFill>
                  <a:srgbClr val="666666"/>
                </a:solidFill>
                <a:highlight>
                  <a:srgbClr val="D9D9D9"/>
                </a:highlight>
                <a:latin typeface="Montserrat"/>
                <a:ea typeface="Montserrat"/>
                <a:cs typeface="Montserrat"/>
                <a:sym typeface="Montserrat"/>
              </a:rPr>
              <a:t> below. </a:t>
            </a:r>
            <a:endParaRPr sz="800">
              <a:solidFill>
                <a:srgbClr val="666666"/>
              </a:solidFill>
              <a:highlight>
                <a:srgbClr val="D9D9D9"/>
              </a:highlight>
              <a:latin typeface="Montserrat"/>
              <a:ea typeface="Montserrat"/>
              <a:cs typeface="Montserrat"/>
              <a:sym typeface="Montserrat"/>
            </a:endParaRPr>
          </a:p>
        </p:txBody>
      </p:sp>
      <p:cxnSp>
        <p:nvCxnSpPr>
          <p:cNvPr id="748" name="Google Shape;748;p60"/>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749" name="Google Shape;749;p60"/>
          <p:cNvSpPr/>
          <p:nvPr/>
        </p:nvSpPr>
        <p:spPr>
          <a:xfrm>
            <a:off x="1629610"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Education should be more focused on the process of learning instead of the end product</a:t>
            </a:r>
            <a:endParaRPr sz="800"/>
          </a:p>
        </p:txBody>
      </p:sp>
      <p:sp>
        <p:nvSpPr>
          <p:cNvPr id="750" name="Google Shape;750;p60"/>
          <p:cNvSpPr/>
          <p:nvPr/>
        </p:nvSpPr>
        <p:spPr>
          <a:xfrm>
            <a:off x="294089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The future of everyone’s work experience if they have room to learn more </a:t>
            </a:r>
            <a:r>
              <a:rPr lang="en" sz="800" u="sng">
                <a:solidFill>
                  <a:schemeClr val="dk1"/>
                </a:solidFill>
              </a:rPr>
              <a:t>critical</a:t>
            </a:r>
            <a:r>
              <a:rPr lang="en" sz="800" u="sng">
                <a:solidFill>
                  <a:schemeClr val="dk1"/>
                </a:solidFill>
              </a:rPr>
              <a:t> thinking</a:t>
            </a:r>
            <a:endParaRPr sz="800" u="sng"/>
          </a:p>
        </p:txBody>
      </p:sp>
      <p:sp>
        <p:nvSpPr>
          <p:cNvPr id="751" name="Google Shape;751;p60"/>
          <p:cNvSpPr/>
          <p:nvPr/>
        </p:nvSpPr>
        <p:spPr>
          <a:xfrm>
            <a:off x="4245916"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a:t>
            </a:r>
            <a:endParaRPr sz="1200"/>
          </a:p>
        </p:txBody>
      </p:sp>
      <p:sp>
        <p:nvSpPr>
          <p:cNvPr id="752" name="Google Shape;752;p60"/>
          <p:cNvSpPr/>
          <p:nvPr/>
        </p:nvSpPr>
        <p:spPr>
          <a:xfrm>
            <a:off x="7445528" y="2702214"/>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How Might We reframe “failure” for better learning? </a:t>
            </a:r>
            <a:endParaRPr b="1" sz="1100"/>
          </a:p>
        </p:txBody>
      </p:sp>
      <p:sp>
        <p:nvSpPr>
          <p:cNvPr id="753" name="Google Shape;753;p60"/>
          <p:cNvSpPr/>
          <p:nvPr/>
        </p:nvSpPr>
        <p:spPr>
          <a:xfrm>
            <a:off x="5896225" y="2702214"/>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How Might We think not of work but of people?</a:t>
            </a:r>
            <a:endParaRPr b="1" sz="1200"/>
          </a:p>
        </p:txBody>
      </p:sp>
      <p:sp>
        <p:nvSpPr>
          <p:cNvPr id="754" name="Google Shape;754;p60"/>
          <p:cNvSpPr/>
          <p:nvPr/>
        </p:nvSpPr>
        <p:spPr>
          <a:xfrm>
            <a:off x="5896225" y="1540988"/>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How Might We recenter education on humanity and citizenship of the future?</a:t>
            </a:r>
            <a:endParaRPr b="1" sz="1000"/>
          </a:p>
        </p:txBody>
      </p:sp>
      <p:sp>
        <p:nvSpPr>
          <p:cNvPr id="755" name="Google Shape;755;p60"/>
          <p:cNvSpPr/>
          <p:nvPr/>
        </p:nvSpPr>
        <p:spPr>
          <a:xfrm>
            <a:off x="7445528" y="1540988"/>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How Might We uncover the ethics in the digital things we build?</a:t>
            </a:r>
            <a:endParaRPr b="1" sz="1000"/>
          </a:p>
        </p:txBody>
      </p:sp>
      <p:sp>
        <p:nvSpPr>
          <p:cNvPr id="756" name="Google Shape;756;p60"/>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3</a:t>
            </a:r>
            <a:r>
              <a:rPr lang="en" sz="1200">
                <a:latin typeface="Montserrat"/>
                <a:ea typeface="Montserrat"/>
                <a:cs typeface="Montserrat"/>
                <a:sym typeface="Montserrat"/>
              </a:rPr>
              <a:t>, Breakout Group </a:t>
            </a:r>
            <a:r>
              <a:rPr b="1" lang="en" sz="1200">
                <a:latin typeface="Montserrat"/>
                <a:ea typeface="Montserrat"/>
                <a:cs typeface="Montserrat"/>
                <a:sym typeface="Montserrat"/>
              </a:rPr>
              <a:t>3</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SzPts val="1100"/>
              <a:buNone/>
            </a:pPr>
            <a:r>
              <a:rPr b="1" lang="en">
                <a:solidFill>
                  <a:schemeClr val="dk1"/>
                </a:solidFill>
                <a:latin typeface="Montserrat"/>
                <a:ea typeface="Montserrat"/>
                <a:cs typeface="Montserrat"/>
                <a:sym typeface="Montserrat"/>
              </a:rPr>
              <a:t>“What would you change about the trajectory of the future of work, and why?”</a:t>
            </a:r>
            <a:r>
              <a:rPr b="1" lang="en">
                <a:latin typeface="Montserrat"/>
                <a:ea typeface="Montserrat"/>
                <a:cs typeface="Montserrat"/>
                <a:sym typeface="Montserrat"/>
              </a:rPr>
              <a:t> </a:t>
            </a:r>
            <a:endParaRPr b="1" i="0" u="none" cap="none" strike="noStrike">
              <a:solidFill>
                <a:srgbClr val="000000"/>
              </a:solidFill>
              <a:latin typeface="Montserrat"/>
              <a:ea typeface="Montserrat"/>
              <a:cs typeface="Montserrat"/>
              <a:sym typeface="Montserrat"/>
            </a:endParaRPr>
          </a:p>
        </p:txBody>
      </p:sp>
      <p:pic>
        <p:nvPicPr>
          <p:cNvPr id="757" name="Google Shape;757;p60"/>
          <p:cNvPicPr preferRelativeResize="0"/>
          <p:nvPr/>
        </p:nvPicPr>
        <p:blipFill>
          <a:blip r:embed="rId3">
            <a:alphaModFix/>
          </a:blip>
          <a:stretch>
            <a:fillRect/>
          </a:stretch>
        </p:blipFill>
        <p:spPr>
          <a:xfrm>
            <a:off x="8583775" y="4814675"/>
            <a:ext cx="560224" cy="328825"/>
          </a:xfrm>
          <a:prstGeom prst="rect">
            <a:avLst/>
          </a:prstGeom>
          <a:noFill/>
          <a:ln>
            <a:noFill/>
          </a:ln>
        </p:spPr>
      </p:pic>
      <p:sp>
        <p:nvSpPr>
          <p:cNvPr id="758" name="Google Shape;758;p60"/>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Too much emphasis on STEM while increased jobs are </a:t>
            </a:r>
            <a:r>
              <a:rPr lang="en" sz="800">
                <a:solidFill>
                  <a:schemeClr val="dk1"/>
                </a:solidFill>
              </a:rPr>
              <a:t>lost</a:t>
            </a:r>
            <a:r>
              <a:rPr lang="en" sz="800">
                <a:solidFill>
                  <a:schemeClr val="dk1"/>
                </a:solidFill>
              </a:rPr>
              <a:t> to automation</a:t>
            </a:r>
            <a:endParaRPr sz="800"/>
          </a:p>
        </p:txBody>
      </p:sp>
      <p:sp>
        <p:nvSpPr>
          <p:cNvPr id="759" name="Google Shape;759;p60"/>
          <p:cNvSpPr/>
          <p:nvPr/>
        </p:nvSpPr>
        <p:spPr>
          <a:xfrm>
            <a:off x="1629610"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The flexibility to break </a:t>
            </a:r>
            <a:r>
              <a:rPr lang="en" sz="900">
                <a:solidFill>
                  <a:schemeClr val="dk1"/>
                </a:solidFill>
              </a:rPr>
              <a:t>something</a:t>
            </a:r>
            <a:r>
              <a:rPr lang="en" sz="900">
                <a:solidFill>
                  <a:schemeClr val="dk1"/>
                </a:solidFill>
              </a:rPr>
              <a:t>, room to grow and </a:t>
            </a:r>
            <a:r>
              <a:rPr lang="en" sz="900">
                <a:solidFill>
                  <a:schemeClr val="dk1"/>
                </a:solidFill>
              </a:rPr>
              <a:t>acquire</a:t>
            </a:r>
            <a:r>
              <a:rPr lang="en" sz="900">
                <a:solidFill>
                  <a:schemeClr val="dk1"/>
                </a:solidFill>
              </a:rPr>
              <a:t> a new skill</a:t>
            </a:r>
            <a:endParaRPr sz="900"/>
          </a:p>
        </p:txBody>
      </p:sp>
      <p:sp>
        <p:nvSpPr>
          <p:cNvPr id="760" name="Google Shape;760;p60"/>
          <p:cNvSpPr/>
          <p:nvPr/>
        </p:nvSpPr>
        <p:spPr>
          <a:xfrm>
            <a:off x="294089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a:t>
            </a:r>
            <a:endParaRPr sz="1200"/>
          </a:p>
        </p:txBody>
      </p:sp>
      <p:sp>
        <p:nvSpPr>
          <p:cNvPr id="761" name="Google Shape;761;p60"/>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a:t>
            </a:r>
            <a:endParaRPr sz="1200"/>
          </a:p>
        </p:txBody>
      </p:sp>
      <p:sp>
        <p:nvSpPr>
          <p:cNvPr id="762" name="Google Shape;762;p60"/>
          <p:cNvSpPr/>
          <p:nvPr/>
        </p:nvSpPr>
        <p:spPr>
          <a:xfrm>
            <a:off x="31832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We need to instead hone in on the skills of the </a:t>
            </a:r>
            <a:r>
              <a:rPr lang="en" sz="800">
                <a:solidFill>
                  <a:schemeClr val="dk1"/>
                </a:solidFill>
              </a:rPr>
              <a:t>future</a:t>
            </a:r>
            <a:r>
              <a:rPr lang="en" sz="800">
                <a:solidFill>
                  <a:schemeClr val="dk1"/>
                </a:solidFill>
              </a:rPr>
              <a:t>, liberal arts, </a:t>
            </a:r>
            <a:r>
              <a:rPr lang="en" sz="800">
                <a:solidFill>
                  <a:schemeClr val="dk1"/>
                </a:solidFill>
              </a:rPr>
              <a:t>communication</a:t>
            </a:r>
            <a:endParaRPr sz="800"/>
          </a:p>
        </p:txBody>
      </p:sp>
      <p:sp>
        <p:nvSpPr>
          <p:cNvPr id="763" name="Google Shape;763;p60"/>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Dislike the phrase “The Future of Work”</a:t>
            </a:r>
            <a:endParaRPr sz="1100"/>
          </a:p>
        </p:txBody>
      </p:sp>
      <p:sp>
        <p:nvSpPr>
          <p:cNvPr id="764" name="Google Shape;764;p60"/>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a:t>
            </a:r>
            <a:endParaRPr sz="1200"/>
          </a:p>
        </p:txBody>
      </p:sp>
      <p:sp>
        <p:nvSpPr>
          <p:cNvPr id="765" name="Google Shape;765;p60"/>
          <p:cNvSpPr/>
          <p:nvPr/>
        </p:nvSpPr>
        <p:spPr>
          <a:xfrm>
            <a:off x="4245916"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a:t>
            </a:r>
            <a:endParaRPr sz="1200"/>
          </a:p>
        </p:txBody>
      </p:sp>
      <p:sp>
        <p:nvSpPr>
          <p:cNvPr id="766" name="Google Shape;766;p60"/>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a:t>
            </a:r>
            <a:endParaRPr sz="1200"/>
          </a:p>
        </p:txBody>
      </p:sp>
      <p:sp>
        <p:nvSpPr>
          <p:cNvPr id="767" name="Google Shape;767;p60"/>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Instead, we need to think about “The Future of People”</a:t>
            </a:r>
            <a:endParaRPr sz="1000"/>
          </a:p>
        </p:txBody>
      </p:sp>
      <p:sp>
        <p:nvSpPr>
          <p:cNvPr id="768" name="Google Shape;768;p60"/>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a:t>
            </a:r>
            <a:endParaRPr sz="1200"/>
          </a:p>
        </p:txBody>
      </p:sp>
      <p:sp>
        <p:nvSpPr>
          <p:cNvPr id="769" name="Google Shape;769;p60"/>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a:t>
            </a:r>
            <a:endParaRPr sz="1200"/>
          </a:p>
        </p:txBody>
      </p:sp>
      <p:sp>
        <p:nvSpPr>
          <p:cNvPr id="770" name="Google Shape;770;p60"/>
          <p:cNvSpPr/>
          <p:nvPr/>
        </p:nvSpPr>
        <p:spPr>
          <a:xfrm>
            <a:off x="6686875" y="3773827"/>
            <a:ext cx="13314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How Might We make the systems around us more transparent?</a:t>
            </a:r>
            <a:endParaRPr b="1" sz="1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1"/>
          <p:cNvSpPr/>
          <p:nvPr/>
        </p:nvSpPr>
        <p:spPr>
          <a:xfrm>
            <a:off x="3905525" y="618325"/>
            <a:ext cx="4836300" cy="2005800"/>
          </a:xfrm>
          <a:prstGeom prst="rect">
            <a:avLst/>
          </a:prstGeom>
          <a:noFill/>
          <a:ln>
            <a:noFill/>
          </a:ln>
        </p:spPr>
        <p:txBody>
          <a:bodyPr anchorCtr="0" anchor="t" bIns="50775" lIns="101575" spcFirstLastPara="1" rIns="101575" wrap="square" tIns="50775">
            <a:noAutofit/>
          </a:bodyPr>
          <a:lstStyle/>
          <a:p>
            <a:pPr indent="0" lvl="0" marL="0" rtl="0" algn="l">
              <a:lnSpc>
                <a:spcPct val="115000"/>
              </a:lnSpc>
              <a:spcBef>
                <a:spcPts val="0"/>
              </a:spcBef>
              <a:spcAft>
                <a:spcPts val="0"/>
              </a:spcAft>
              <a:buClr>
                <a:schemeClr val="dk1"/>
              </a:buClr>
              <a:buSzPts val="1100"/>
              <a:buFont typeface="Arial"/>
              <a:buNone/>
            </a:pPr>
            <a:r>
              <a:rPr lang="en" sz="1900">
                <a:solidFill>
                  <a:schemeClr val="dk1"/>
                </a:solidFill>
                <a:latin typeface="Montserrat"/>
                <a:ea typeface="Montserrat"/>
                <a:cs typeface="Montserrat"/>
                <a:sym typeface="Montserrat"/>
              </a:rPr>
              <a:t>Breakout room agenda</a:t>
            </a:r>
            <a:endParaRPr sz="1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10 mins, generate “How might we…” questions.</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the most inspiring.</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AutoNum type="arabicPeriod"/>
            </a:pPr>
            <a:r>
              <a:rPr b="1" lang="en" sz="2900">
                <a:solidFill>
                  <a:schemeClr val="dk1"/>
                </a:solidFill>
                <a:latin typeface="Montserrat"/>
                <a:ea typeface="Montserrat"/>
                <a:cs typeface="Montserrat"/>
                <a:sym typeface="Montserrat"/>
              </a:rPr>
              <a:t>Choose a reporter.</a:t>
            </a:r>
            <a:endParaRPr b="1" sz="2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1"/>
              </a:solidFill>
              <a:latin typeface="Montserrat"/>
              <a:ea typeface="Montserrat"/>
              <a:cs typeface="Montserrat"/>
              <a:sym typeface="Montserrat"/>
            </a:endParaRPr>
          </a:p>
        </p:txBody>
      </p:sp>
      <p:sp>
        <p:nvSpPr>
          <p:cNvPr id="776" name="Google Shape;776;p61"/>
          <p:cNvSpPr/>
          <p:nvPr/>
        </p:nvSpPr>
        <p:spPr>
          <a:xfrm>
            <a:off x="295450" y="331300"/>
            <a:ext cx="2747100" cy="4941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 sz="1800">
                <a:latin typeface="Montserrat"/>
                <a:ea typeface="Montserrat"/>
                <a:cs typeface="Montserrat"/>
                <a:sym typeface="Montserrat"/>
              </a:rPr>
              <a:t>Breakout Room 4</a:t>
            </a:r>
            <a:endParaRPr sz="1100">
              <a:solidFill>
                <a:schemeClr val="dk1"/>
              </a:solidFill>
              <a:latin typeface="Montserrat"/>
              <a:ea typeface="Montserrat"/>
              <a:cs typeface="Montserrat"/>
              <a:sym typeface="Montserrat"/>
            </a:endParaRPr>
          </a:p>
        </p:txBody>
      </p:sp>
      <p:sp>
        <p:nvSpPr>
          <p:cNvPr id="777" name="Google Shape;777;p61"/>
          <p:cNvSpPr txBox="1"/>
          <p:nvPr/>
        </p:nvSpPr>
        <p:spPr>
          <a:xfrm>
            <a:off x="295450" y="618325"/>
            <a:ext cx="32604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highlight>
                  <a:srgbClr val="FFC627"/>
                </a:highlight>
                <a:latin typeface="Montserrat"/>
                <a:ea typeface="Montserrat"/>
                <a:cs typeface="Montserrat"/>
                <a:sym typeface="Montserrat"/>
              </a:rPr>
              <a:t>How do we change</a:t>
            </a:r>
            <a:r>
              <a:rPr b="1" lang="en" sz="4100">
                <a:highlight>
                  <a:srgbClr val="FFC627"/>
                </a:highlight>
                <a:latin typeface="Montserrat"/>
                <a:ea typeface="Montserrat"/>
                <a:cs typeface="Montserrat"/>
                <a:sym typeface="Montserrat"/>
              </a:rPr>
              <a:t>?</a:t>
            </a:r>
            <a:endParaRPr b="1" sz="4100">
              <a:highlight>
                <a:srgbClr val="FFC627"/>
              </a:highlight>
              <a:latin typeface="Montserrat"/>
              <a:ea typeface="Montserrat"/>
              <a:cs typeface="Montserrat"/>
              <a:sym typeface="Montserrat"/>
            </a:endParaRPr>
          </a:p>
        </p:txBody>
      </p:sp>
      <p:sp>
        <p:nvSpPr>
          <p:cNvPr id="778" name="Google Shape;778;p61"/>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9" name="Google Shape;779;p61"/>
          <p:cNvPicPr preferRelativeResize="0"/>
          <p:nvPr/>
        </p:nvPicPr>
        <p:blipFill>
          <a:blip r:embed="rId3">
            <a:alphaModFix/>
          </a:blip>
          <a:stretch>
            <a:fillRect/>
          </a:stretch>
        </p:blipFill>
        <p:spPr>
          <a:xfrm>
            <a:off x="6840063" y="4139513"/>
            <a:ext cx="2129425" cy="1064700"/>
          </a:xfrm>
          <a:prstGeom prst="rect">
            <a:avLst/>
          </a:prstGeom>
          <a:noFill/>
          <a:ln>
            <a:noFill/>
          </a:ln>
        </p:spPr>
      </p:pic>
      <p:sp>
        <p:nvSpPr>
          <p:cNvPr id="780" name="Google Shape;780;p61"/>
          <p:cNvSpPr txBox="1"/>
          <p:nvPr/>
        </p:nvSpPr>
        <p:spPr>
          <a:xfrm>
            <a:off x="354950" y="3133325"/>
            <a:ext cx="28311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Breakout Room 4</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Facilitator: Tamara Christensen</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Timekeeper: Sean Kenney</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Teddy Zmrhal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Pardis Mahdavi</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Marcel O’Gorman</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Rosemarie Garland-Thomson </a:t>
            </a:r>
            <a:endParaRPr b="1" sz="1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nvSpPr>
        <p:spPr>
          <a:xfrm>
            <a:off x="305250" y="76300"/>
            <a:ext cx="4737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dk1"/>
                </a:solidFill>
                <a:latin typeface="Montserrat"/>
                <a:ea typeface="Montserrat"/>
                <a:cs typeface="Montserrat"/>
                <a:sym typeface="Montserrat"/>
              </a:rPr>
              <a:t>Please say Hello!</a:t>
            </a:r>
            <a:endParaRPr/>
          </a:p>
        </p:txBody>
      </p:sp>
      <p:pic>
        <p:nvPicPr>
          <p:cNvPr descr="photo of man smiling with short brown hair, wearing a blue long sleeve tshirt" id="119" name="Google Shape;119;p17" title="Photo of Teddy Zmrhal"/>
          <p:cNvPicPr preferRelativeResize="0"/>
          <p:nvPr/>
        </p:nvPicPr>
        <p:blipFill>
          <a:blip r:embed="rId3">
            <a:alphaModFix/>
          </a:blip>
          <a:stretch>
            <a:fillRect/>
          </a:stretch>
        </p:blipFill>
        <p:spPr>
          <a:xfrm>
            <a:off x="373488" y="1029100"/>
            <a:ext cx="914400" cy="914400"/>
          </a:xfrm>
          <a:prstGeom prst="rect">
            <a:avLst/>
          </a:prstGeom>
          <a:noFill/>
          <a:ln>
            <a:noFill/>
          </a:ln>
        </p:spPr>
      </p:pic>
      <p:sp>
        <p:nvSpPr>
          <p:cNvPr id="120" name="Google Shape;120;p17"/>
          <p:cNvSpPr txBox="1"/>
          <p:nvPr/>
        </p:nvSpPr>
        <p:spPr>
          <a:xfrm>
            <a:off x="305238" y="1943500"/>
            <a:ext cx="10509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Teddy Zmrhal </a:t>
            </a:r>
            <a:endParaRPr sz="1000"/>
          </a:p>
        </p:txBody>
      </p:sp>
      <p:sp>
        <p:nvSpPr>
          <p:cNvPr id="121" name="Google Shape;121;p17"/>
          <p:cNvSpPr txBox="1"/>
          <p:nvPr/>
        </p:nvSpPr>
        <p:spPr>
          <a:xfrm>
            <a:off x="137706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Ayanna Thompson</a:t>
            </a:r>
            <a:endParaRPr sz="1000"/>
          </a:p>
        </p:txBody>
      </p:sp>
      <p:sp>
        <p:nvSpPr>
          <p:cNvPr id="122" name="Google Shape;122;p17"/>
          <p:cNvSpPr txBox="1"/>
          <p:nvPr/>
        </p:nvSpPr>
        <p:spPr>
          <a:xfrm>
            <a:off x="262121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Dédé Tetsubayashi</a:t>
            </a:r>
            <a:endParaRPr sz="1000"/>
          </a:p>
        </p:txBody>
      </p:sp>
      <p:sp>
        <p:nvSpPr>
          <p:cNvPr id="123" name="Google Shape;123;p17"/>
          <p:cNvSpPr txBox="1"/>
          <p:nvPr/>
        </p:nvSpPr>
        <p:spPr>
          <a:xfrm>
            <a:off x="386536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Nathan Shedroff</a:t>
            </a:r>
            <a:endParaRPr sz="1000"/>
          </a:p>
        </p:txBody>
      </p:sp>
      <p:pic>
        <p:nvPicPr>
          <p:cNvPr id="124" name="Google Shape;124;p17"/>
          <p:cNvPicPr preferRelativeResize="0"/>
          <p:nvPr/>
        </p:nvPicPr>
        <p:blipFill>
          <a:blip r:embed="rId4">
            <a:alphaModFix/>
          </a:blip>
          <a:stretch>
            <a:fillRect/>
          </a:stretch>
        </p:blipFill>
        <p:spPr>
          <a:xfrm>
            <a:off x="4092013" y="1029100"/>
            <a:ext cx="914400" cy="914400"/>
          </a:xfrm>
          <a:prstGeom prst="rect">
            <a:avLst/>
          </a:prstGeom>
          <a:noFill/>
          <a:ln>
            <a:noFill/>
          </a:ln>
        </p:spPr>
      </p:pic>
      <p:sp>
        <p:nvSpPr>
          <p:cNvPr id="125" name="Google Shape;125;p17"/>
          <p:cNvSpPr txBox="1"/>
          <p:nvPr/>
        </p:nvSpPr>
        <p:spPr>
          <a:xfrm>
            <a:off x="510951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Marcel O'Gorman</a:t>
            </a:r>
            <a:endParaRPr sz="1000"/>
          </a:p>
        </p:txBody>
      </p:sp>
      <p:pic>
        <p:nvPicPr>
          <p:cNvPr descr="photo of man smiling with short white hair and white beard and moustache, wearing a black suit and black tie" id="126" name="Google Shape;126;p17" title="Photo of Robert Newman"/>
          <p:cNvPicPr preferRelativeResize="0"/>
          <p:nvPr/>
        </p:nvPicPr>
        <p:blipFill rotWithShape="1">
          <a:blip r:embed="rId5">
            <a:alphaModFix/>
          </a:blip>
          <a:srcRect b="28871" l="0" r="0" t="0"/>
          <a:stretch/>
        </p:blipFill>
        <p:spPr>
          <a:xfrm>
            <a:off x="6580313" y="1029100"/>
            <a:ext cx="914400" cy="914400"/>
          </a:xfrm>
          <a:prstGeom prst="rect">
            <a:avLst/>
          </a:prstGeom>
          <a:noFill/>
          <a:ln>
            <a:noFill/>
          </a:ln>
        </p:spPr>
      </p:pic>
      <p:sp>
        <p:nvSpPr>
          <p:cNvPr id="127" name="Google Shape;127;p17"/>
          <p:cNvSpPr txBox="1"/>
          <p:nvPr/>
        </p:nvSpPr>
        <p:spPr>
          <a:xfrm>
            <a:off x="635366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Robert Newman</a:t>
            </a:r>
            <a:endParaRPr sz="1000"/>
          </a:p>
        </p:txBody>
      </p:sp>
      <p:sp>
        <p:nvSpPr>
          <p:cNvPr id="128" name="Google Shape;128;p17"/>
          <p:cNvSpPr txBox="1"/>
          <p:nvPr/>
        </p:nvSpPr>
        <p:spPr>
          <a:xfrm>
            <a:off x="7597813" y="19435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Radha Mistry</a:t>
            </a:r>
            <a:endParaRPr sz="1000"/>
          </a:p>
        </p:txBody>
      </p:sp>
      <p:pic>
        <p:nvPicPr>
          <p:cNvPr descr="photo of woman smiling with shoulder length black hair, wearing turquoise v-neck t-shirt " id="129" name="Google Shape;129;p17" title="Photo of Pardis Mahdavi "/>
          <p:cNvPicPr preferRelativeResize="0"/>
          <p:nvPr/>
        </p:nvPicPr>
        <p:blipFill rotWithShape="1">
          <a:blip r:embed="rId6">
            <a:alphaModFix/>
          </a:blip>
          <a:srcRect b="29164" l="15277" r="14928" t="24673"/>
          <a:stretch/>
        </p:blipFill>
        <p:spPr>
          <a:xfrm>
            <a:off x="1617613" y="2332600"/>
            <a:ext cx="914400" cy="914400"/>
          </a:xfrm>
          <a:prstGeom prst="rect">
            <a:avLst/>
          </a:prstGeom>
          <a:noFill/>
          <a:ln>
            <a:noFill/>
          </a:ln>
        </p:spPr>
      </p:pic>
      <p:sp>
        <p:nvSpPr>
          <p:cNvPr id="130" name="Google Shape;130;p17"/>
          <p:cNvSpPr txBox="1"/>
          <p:nvPr/>
        </p:nvSpPr>
        <p:spPr>
          <a:xfrm>
            <a:off x="259488" y="3247000"/>
            <a:ext cx="1142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Katina Michael</a:t>
            </a:r>
            <a:endParaRPr sz="1000"/>
          </a:p>
        </p:txBody>
      </p:sp>
      <p:pic>
        <p:nvPicPr>
          <p:cNvPr descr="Photo of woman looking sideways and slightly upwards wearing a patterned blue scarf and black reading glasses. " id="131" name="Google Shape;131;p17" title="Photo of Purdom Lindblad"/>
          <p:cNvPicPr preferRelativeResize="0"/>
          <p:nvPr/>
        </p:nvPicPr>
        <p:blipFill>
          <a:blip r:embed="rId7">
            <a:alphaModFix/>
          </a:blip>
          <a:stretch>
            <a:fillRect/>
          </a:stretch>
        </p:blipFill>
        <p:spPr>
          <a:xfrm>
            <a:off x="2854825" y="2332600"/>
            <a:ext cx="914400" cy="914400"/>
          </a:xfrm>
          <a:prstGeom prst="rect">
            <a:avLst/>
          </a:prstGeom>
          <a:noFill/>
          <a:ln>
            <a:noFill/>
          </a:ln>
        </p:spPr>
      </p:pic>
      <p:sp>
        <p:nvSpPr>
          <p:cNvPr id="132" name="Google Shape;132;p17"/>
          <p:cNvSpPr txBox="1"/>
          <p:nvPr/>
        </p:nvSpPr>
        <p:spPr>
          <a:xfrm>
            <a:off x="1359288" y="3247000"/>
            <a:ext cx="1304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Pardis Madhavi</a:t>
            </a:r>
            <a:endParaRPr sz="1000"/>
          </a:p>
        </p:txBody>
      </p:sp>
      <p:pic>
        <p:nvPicPr>
          <p:cNvPr descr="Photo of man with straight face and short white hair and stubble beard. He is wearing a blue sweater." id="133" name="Google Shape;133;p17" title="Photo of David Kirkpatrick"/>
          <p:cNvPicPr preferRelativeResize="0"/>
          <p:nvPr/>
        </p:nvPicPr>
        <p:blipFill rotWithShape="1">
          <a:blip r:embed="rId8">
            <a:alphaModFix/>
          </a:blip>
          <a:srcRect b="29318" l="0" r="0" t="11558"/>
          <a:stretch/>
        </p:blipFill>
        <p:spPr>
          <a:xfrm>
            <a:off x="4092013" y="2332600"/>
            <a:ext cx="914400" cy="914400"/>
          </a:xfrm>
          <a:prstGeom prst="rect">
            <a:avLst/>
          </a:prstGeom>
          <a:noFill/>
          <a:ln>
            <a:noFill/>
          </a:ln>
        </p:spPr>
      </p:pic>
      <p:sp>
        <p:nvSpPr>
          <p:cNvPr id="134" name="Google Shape;134;p17"/>
          <p:cNvSpPr txBox="1"/>
          <p:nvPr/>
        </p:nvSpPr>
        <p:spPr>
          <a:xfrm>
            <a:off x="2621213" y="32470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Purdom Lindblad</a:t>
            </a:r>
            <a:endParaRPr sz="1000"/>
          </a:p>
        </p:txBody>
      </p:sp>
      <p:sp>
        <p:nvSpPr>
          <p:cNvPr id="135" name="Google Shape;135;p17"/>
          <p:cNvSpPr txBox="1"/>
          <p:nvPr/>
        </p:nvSpPr>
        <p:spPr>
          <a:xfrm>
            <a:off x="3865363" y="3303575"/>
            <a:ext cx="1367700" cy="18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David Kirkpatrick</a:t>
            </a:r>
            <a:endParaRPr sz="1000"/>
          </a:p>
        </p:txBody>
      </p:sp>
      <p:sp>
        <p:nvSpPr>
          <p:cNvPr id="136" name="Google Shape;136;p17"/>
          <p:cNvSpPr txBox="1"/>
          <p:nvPr/>
        </p:nvSpPr>
        <p:spPr>
          <a:xfrm>
            <a:off x="5109513" y="32470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Jake Dunagan</a:t>
            </a:r>
            <a:endParaRPr sz="1000"/>
          </a:p>
        </p:txBody>
      </p:sp>
      <p:sp>
        <p:nvSpPr>
          <p:cNvPr id="137" name="Google Shape;137;p17"/>
          <p:cNvSpPr txBox="1"/>
          <p:nvPr/>
        </p:nvSpPr>
        <p:spPr>
          <a:xfrm>
            <a:off x="6353663" y="32470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Irasema Coronado</a:t>
            </a:r>
            <a:endParaRPr sz="1000"/>
          </a:p>
        </p:txBody>
      </p:sp>
      <p:pic>
        <p:nvPicPr>
          <p:cNvPr descr="photo of woman smiling with short brown hair, wearing a white pearl necklace and black and white dress" id="138" name="Google Shape;138;p17" title="Photo of Irasema Coronado"/>
          <p:cNvPicPr preferRelativeResize="0"/>
          <p:nvPr/>
        </p:nvPicPr>
        <p:blipFill>
          <a:blip r:embed="rId9">
            <a:alphaModFix/>
          </a:blip>
          <a:stretch>
            <a:fillRect/>
          </a:stretch>
        </p:blipFill>
        <p:spPr>
          <a:xfrm>
            <a:off x="6580313" y="2332600"/>
            <a:ext cx="914400" cy="914400"/>
          </a:xfrm>
          <a:prstGeom prst="rect">
            <a:avLst/>
          </a:prstGeom>
          <a:noFill/>
          <a:ln>
            <a:noFill/>
          </a:ln>
        </p:spPr>
      </p:pic>
      <p:sp>
        <p:nvSpPr>
          <p:cNvPr id="139" name="Google Shape;139;p17"/>
          <p:cNvSpPr txBox="1"/>
          <p:nvPr/>
        </p:nvSpPr>
        <p:spPr>
          <a:xfrm>
            <a:off x="7597813" y="3247000"/>
            <a:ext cx="13677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Jeffrey Cohen</a:t>
            </a:r>
            <a:endParaRPr sz="1000"/>
          </a:p>
        </p:txBody>
      </p:sp>
      <p:pic>
        <p:nvPicPr>
          <p:cNvPr descr="photo of man with gray hair, wearing a blue plaid shirt and black reading glasses" id="140" name="Google Shape;140;p17" title="Photo of Jeffrey Cohen"/>
          <p:cNvPicPr preferRelativeResize="0"/>
          <p:nvPr/>
        </p:nvPicPr>
        <p:blipFill rotWithShape="1">
          <a:blip r:embed="rId10">
            <a:alphaModFix/>
          </a:blip>
          <a:srcRect b="8858" l="0" r="0" t="0"/>
          <a:stretch/>
        </p:blipFill>
        <p:spPr>
          <a:xfrm>
            <a:off x="7824463" y="2332600"/>
            <a:ext cx="914400" cy="914400"/>
          </a:xfrm>
          <a:prstGeom prst="rect">
            <a:avLst/>
          </a:prstGeom>
          <a:noFill/>
          <a:ln>
            <a:noFill/>
          </a:ln>
        </p:spPr>
      </p:pic>
      <p:sp>
        <p:nvSpPr>
          <p:cNvPr id="141" name="Google Shape;141;p17"/>
          <p:cNvSpPr txBox="1"/>
          <p:nvPr/>
        </p:nvSpPr>
        <p:spPr>
          <a:xfrm>
            <a:off x="178488" y="4550500"/>
            <a:ext cx="1304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Christina Boyles</a:t>
            </a:r>
            <a:endParaRPr sz="1000"/>
          </a:p>
        </p:txBody>
      </p:sp>
      <p:sp>
        <p:nvSpPr>
          <p:cNvPr id="142" name="Google Shape;142;p17"/>
          <p:cNvSpPr txBox="1"/>
          <p:nvPr/>
        </p:nvSpPr>
        <p:spPr>
          <a:xfrm>
            <a:off x="1415663" y="4550500"/>
            <a:ext cx="1304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Barry Brown</a:t>
            </a:r>
            <a:endParaRPr sz="1000"/>
          </a:p>
        </p:txBody>
      </p:sp>
      <p:pic>
        <p:nvPicPr>
          <p:cNvPr descr="Photo of man smiling with short gray hair, beard, and mustache. He is wearing a black sweater. " id="143" name="Google Shape;143;p17" title="Photo of Barry Brown"/>
          <p:cNvPicPr preferRelativeResize="0"/>
          <p:nvPr/>
        </p:nvPicPr>
        <p:blipFill rotWithShape="1">
          <a:blip r:embed="rId11">
            <a:alphaModFix/>
          </a:blip>
          <a:srcRect b="10562" l="0" r="0" t="0"/>
          <a:stretch/>
        </p:blipFill>
        <p:spPr>
          <a:xfrm>
            <a:off x="1603713" y="3636100"/>
            <a:ext cx="914400" cy="914400"/>
          </a:xfrm>
          <a:prstGeom prst="rect">
            <a:avLst/>
          </a:prstGeom>
          <a:noFill/>
          <a:ln>
            <a:noFill/>
          </a:ln>
        </p:spPr>
      </p:pic>
      <p:sp>
        <p:nvSpPr>
          <p:cNvPr id="144" name="Google Shape;144;p17"/>
          <p:cNvSpPr txBox="1"/>
          <p:nvPr/>
        </p:nvSpPr>
        <p:spPr>
          <a:xfrm>
            <a:off x="2652863" y="4550500"/>
            <a:ext cx="1304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Ian Bogost</a:t>
            </a:r>
            <a:endParaRPr sz="1000"/>
          </a:p>
        </p:txBody>
      </p:sp>
      <p:pic>
        <p:nvPicPr>
          <p:cNvPr id="145" name="Google Shape;145;p17"/>
          <p:cNvPicPr preferRelativeResize="0"/>
          <p:nvPr/>
        </p:nvPicPr>
        <p:blipFill>
          <a:blip r:embed="rId12">
            <a:alphaModFix/>
          </a:blip>
          <a:stretch>
            <a:fillRect/>
          </a:stretch>
        </p:blipFill>
        <p:spPr>
          <a:xfrm>
            <a:off x="1606638" y="1029100"/>
            <a:ext cx="914400" cy="914400"/>
          </a:xfrm>
          <a:prstGeom prst="rect">
            <a:avLst/>
          </a:prstGeom>
          <a:noFill/>
          <a:ln>
            <a:noFill/>
          </a:ln>
        </p:spPr>
      </p:pic>
      <p:pic>
        <p:nvPicPr>
          <p:cNvPr id="146" name="Google Shape;146;p17"/>
          <p:cNvPicPr preferRelativeResize="0"/>
          <p:nvPr/>
        </p:nvPicPr>
        <p:blipFill>
          <a:blip r:embed="rId13">
            <a:alphaModFix/>
          </a:blip>
          <a:stretch>
            <a:fillRect/>
          </a:stretch>
        </p:blipFill>
        <p:spPr>
          <a:xfrm>
            <a:off x="2849325" y="1029100"/>
            <a:ext cx="914400" cy="914400"/>
          </a:xfrm>
          <a:prstGeom prst="rect">
            <a:avLst/>
          </a:prstGeom>
          <a:noFill/>
          <a:ln>
            <a:noFill/>
          </a:ln>
        </p:spPr>
      </p:pic>
      <p:pic>
        <p:nvPicPr>
          <p:cNvPr id="147" name="Google Shape;147;p17"/>
          <p:cNvPicPr preferRelativeResize="0"/>
          <p:nvPr/>
        </p:nvPicPr>
        <p:blipFill rotWithShape="1">
          <a:blip r:embed="rId14">
            <a:alphaModFix/>
          </a:blip>
          <a:srcRect b="25140" l="0" r="0" t="1925"/>
          <a:stretch/>
        </p:blipFill>
        <p:spPr>
          <a:xfrm>
            <a:off x="5336188" y="1029100"/>
            <a:ext cx="914375" cy="914400"/>
          </a:xfrm>
          <a:prstGeom prst="rect">
            <a:avLst/>
          </a:prstGeom>
          <a:noFill/>
          <a:ln>
            <a:noFill/>
          </a:ln>
        </p:spPr>
      </p:pic>
      <p:pic>
        <p:nvPicPr>
          <p:cNvPr id="148" name="Google Shape;148;p17"/>
          <p:cNvPicPr preferRelativeResize="0"/>
          <p:nvPr/>
        </p:nvPicPr>
        <p:blipFill rotWithShape="1">
          <a:blip r:embed="rId15">
            <a:alphaModFix/>
          </a:blip>
          <a:srcRect b="4162" l="0" r="0" t="20835"/>
          <a:stretch/>
        </p:blipFill>
        <p:spPr>
          <a:xfrm>
            <a:off x="373475" y="2256400"/>
            <a:ext cx="914400" cy="914400"/>
          </a:xfrm>
          <a:prstGeom prst="rect">
            <a:avLst/>
          </a:prstGeom>
          <a:noFill/>
          <a:ln>
            <a:noFill/>
          </a:ln>
        </p:spPr>
      </p:pic>
      <p:pic>
        <p:nvPicPr>
          <p:cNvPr id="149" name="Google Shape;149;p17"/>
          <p:cNvPicPr preferRelativeResize="0"/>
          <p:nvPr/>
        </p:nvPicPr>
        <p:blipFill>
          <a:blip r:embed="rId16">
            <a:alphaModFix/>
          </a:blip>
          <a:stretch>
            <a:fillRect/>
          </a:stretch>
        </p:blipFill>
        <p:spPr>
          <a:xfrm>
            <a:off x="5336175" y="2332600"/>
            <a:ext cx="914400" cy="914400"/>
          </a:xfrm>
          <a:prstGeom prst="rect">
            <a:avLst/>
          </a:prstGeom>
          <a:noFill/>
          <a:ln>
            <a:noFill/>
          </a:ln>
        </p:spPr>
      </p:pic>
      <p:pic>
        <p:nvPicPr>
          <p:cNvPr id="150" name="Google Shape;150;p17"/>
          <p:cNvPicPr preferRelativeResize="0"/>
          <p:nvPr/>
        </p:nvPicPr>
        <p:blipFill rotWithShape="1">
          <a:blip r:embed="rId17">
            <a:alphaModFix/>
          </a:blip>
          <a:srcRect b="0" l="23036" r="16452" t="16198"/>
          <a:stretch/>
        </p:blipFill>
        <p:spPr>
          <a:xfrm>
            <a:off x="373525" y="3624050"/>
            <a:ext cx="914376" cy="914375"/>
          </a:xfrm>
          <a:prstGeom prst="rect">
            <a:avLst/>
          </a:prstGeom>
          <a:noFill/>
          <a:ln>
            <a:noFill/>
          </a:ln>
        </p:spPr>
      </p:pic>
      <p:sp>
        <p:nvSpPr>
          <p:cNvPr id="151" name="Google Shape;151;p17"/>
          <p:cNvSpPr txBox="1"/>
          <p:nvPr/>
        </p:nvSpPr>
        <p:spPr>
          <a:xfrm>
            <a:off x="3919788" y="4550500"/>
            <a:ext cx="13044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Sam Ashlee</a:t>
            </a:r>
            <a:endParaRPr sz="1000"/>
          </a:p>
        </p:txBody>
      </p:sp>
      <p:pic>
        <p:nvPicPr>
          <p:cNvPr id="152" name="Google Shape;152;p17"/>
          <p:cNvPicPr preferRelativeResize="0"/>
          <p:nvPr/>
        </p:nvPicPr>
        <p:blipFill>
          <a:blip r:embed="rId18">
            <a:alphaModFix/>
          </a:blip>
          <a:stretch>
            <a:fillRect/>
          </a:stretch>
        </p:blipFill>
        <p:spPr>
          <a:xfrm>
            <a:off x="2854825" y="3636100"/>
            <a:ext cx="914402" cy="914402"/>
          </a:xfrm>
          <a:prstGeom prst="rect">
            <a:avLst/>
          </a:prstGeom>
          <a:noFill/>
          <a:ln>
            <a:noFill/>
          </a:ln>
        </p:spPr>
      </p:pic>
      <p:pic>
        <p:nvPicPr>
          <p:cNvPr id="153" name="Google Shape;153;p17"/>
          <p:cNvPicPr preferRelativeResize="0"/>
          <p:nvPr/>
        </p:nvPicPr>
        <p:blipFill rotWithShape="1">
          <a:blip r:embed="rId19">
            <a:alphaModFix/>
          </a:blip>
          <a:srcRect b="35118" l="22974" r="22980" t="10836"/>
          <a:stretch/>
        </p:blipFill>
        <p:spPr>
          <a:xfrm>
            <a:off x="4092025" y="3636100"/>
            <a:ext cx="914397" cy="914397"/>
          </a:xfrm>
          <a:prstGeom prst="rect">
            <a:avLst/>
          </a:prstGeom>
          <a:noFill/>
          <a:ln>
            <a:noFill/>
          </a:ln>
        </p:spPr>
      </p:pic>
      <p:pic>
        <p:nvPicPr>
          <p:cNvPr id="154" name="Google Shape;154;p17"/>
          <p:cNvPicPr preferRelativeResize="0"/>
          <p:nvPr/>
        </p:nvPicPr>
        <p:blipFill>
          <a:blip r:embed="rId20">
            <a:alphaModFix/>
          </a:blip>
          <a:stretch>
            <a:fillRect/>
          </a:stretch>
        </p:blipFill>
        <p:spPr>
          <a:xfrm>
            <a:off x="7824475" y="1029100"/>
            <a:ext cx="914400" cy="914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2"/>
          <p:cNvSpPr txBox="1"/>
          <p:nvPr/>
        </p:nvSpPr>
        <p:spPr>
          <a:xfrm>
            <a:off x="198900" y="733525"/>
            <a:ext cx="51600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1: DIVERGE </a:t>
            </a:r>
            <a:r>
              <a:rPr lang="en" sz="1000">
                <a:solidFill>
                  <a:srgbClr val="666666"/>
                </a:solidFill>
                <a:latin typeface="Montserrat"/>
                <a:ea typeface="Montserrat"/>
                <a:cs typeface="Montserrat"/>
                <a:sym typeface="Montserrat"/>
              </a:rPr>
              <a:t>[4 minutes]</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666666"/>
                </a:solidFill>
                <a:highlight>
                  <a:srgbClr val="D9D9D9"/>
                </a:highlight>
                <a:latin typeface="Montserrat"/>
                <a:ea typeface="Montserrat"/>
                <a:cs typeface="Montserrat"/>
                <a:sym typeface="Montserrat"/>
              </a:rPr>
              <a:t>Each person share your response to the question above. All voices heard! The notetaker will add your responses to the sticky notes below.  </a:t>
            </a:r>
            <a:endParaRPr sz="800">
              <a:solidFill>
                <a:srgbClr val="666666"/>
              </a:solidFill>
              <a:highlight>
                <a:srgbClr val="D9D9D9"/>
              </a:highlight>
              <a:latin typeface="Montserrat"/>
              <a:ea typeface="Montserrat"/>
              <a:cs typeface="Montserrat"/>
              <a:sym typeface="Montserrat"/>
            </a:endParaRPr>
          </a:p>
        </p:txBody>
      </p:sp>
      <p:sp>
        <p:nvSpPr>
          <p:cNvPr id="786" name="Google Shape;786;p62"/>
          <p:cNvSpPr/>
          <p:nvPr/>
        </p:nvSpPr>
        <p:spPr>
          <a:xfrm>
            <a:off x="31832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How might we reimagine a future of work?</a:t>
            </a:r>
            <a:endParaRPr sz="1100"/>
          </a:p>
        </p:txBody>
      </p:sp>
      <p:sp>
        <p:nvSpPr>
          <p:cNvPr id="787" name="Google Shape;787;p62"/>
          <p:cNvSpPr txBox="1"/>
          <p:nvPr/>
        </p:nvSpPr>
        <p:spPr>
          <a:xfrm>
            <a:off x="5731075" y="754675"/>
            <a:ext cx="32430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Montserrat"/>
                <a:ea typeface="Montserrat"/>
                <a:cs typeface="Montserrat"/>
                <a:sym typeface="Montserrat"/>
              </a:rPr>
              <a:t>STEP 2: CONVERGE </a:t>
            </a:r>
            <a:r>
              <a:rPr lang="en" sz="1000">
                <a:solidFill>
                  <a:srgbClr val="666666"/>
                </a:solidFill>
                <a:latin typeface="Montserrat"/>
                <a:ea typeface="Montserrat"/>
                <a:cs typeface="Montserrat"/>
                <a:sym typeface="Montserrat"/>
              </a:rPr>
              <a:t>[4 minutes]</a:t>
            </a:r>
            <a:endParaRPr sz="700">
              <a:solidFill>
                <a:srgbClr val="666666"/>
              </a:solidFill>
              <a:latin typeface="Montserrat"/>
              <a:ea typeface="Montserrat"/>
              <a:cs typeface="Montserrat"/>
              <a:sym typeface="Montserrat"/>
            </a:endParaRPr>
          </a:p>
          <a:p>
            <a:pPr indent="0" lvl="0" marL="0" rtl="0" algn="l">
              <a:spcBef>
                <a:spcPts val="0"/>
              </a:spcBef>
              <a:spcAft>
                <a:spcPts val="0"/>
              </a:spcAft>
              <a:buNone/>
            </a:pPr>
            <a:r>
              <a:rPr lang="en" sz="800">
                <a:solidFill>
                  <a:srgbClr val="666666"/>
                </a:solidFill>
                <a:highlight>
                  <a:srgbClr val="D9D9D9"/>
                </a:highlight>
                <a:latin typeface="Montserrat"/>
                <a:ea typeface="Montserrat"/>
                <a:cs typeface="Montserrat"/>
                <a:sym typeface="Montserrat"/>
              </a:rPr>
              <a:t>Begin to suggest themes for Big Ideas that are emerging. The notetaker will add them to the </a:t>
            </a:r>
            <a:r>
              <a:rPr lang="en" sz="800">
                <a:solidFill>
                  <a:srgbClr val="666666"/>
                </a:solidFill>
                <a:highlight>
                  <a:srgbClr val="C9DAF8"/>
                </a:highlight>
                <a:latin typeface="Montserrat"/>
                <a:ea typeface="Montserrat"/>
                <a:cs typeface="Montserrat"/>
                <a:sym typeface="Montserrat"/>
              </a:rPr>
              <a:t>blue sticky notes</a:t>
            </a:r>
            <a:r>
              <a:rPr lang="en" sz="800">
                <a:solidFill>
                  <a:srgbClr val="666666"/>
                </a:solidFill>
                <a:highlight>
                  <a:srgbClr val="D9D9D9"/>
                </a:highlight>
                <a:latin typeface="Montserrat"/>
                <a:ea typeface="Montserrat"/>
                <a:cs typeface="Montserrat"/>
                <a:sym typeface="Montserrat"/>
              </a:rPr>
              <a:t> below. </a:t>
            </a:r>
            <a:endParaRPr sz="800">
              <a:solidFill>
                <a:srgbClr val="666666"/>
              </a:solidFill>
              <a:highlight>
                <a:srgbClr val="D9D9D9"/>
              </a:highlight>
              <a:latin typeface="Montserrat"/>
              <a:ea typeface="Montserrat"/>
              <a:cs typeface="Montserrat"/>
              <a:sym typeface="Montserrat"/>
            </a:endParaRPr>
          </a:p>
        </p:txBody>
      </p:sp>
      <p:cxnSp>
        <p:nvCxnSpPr>
          <p:cNvPr id="788" name="Google Shape;788;p62"/>
          <p:cNvCxnSpPr/>
          <p:nvPr/>
        </p:nvCxnSpPr>
        <p:spPr>
          <a:xfrm flipH="1">
            <a:off x="5661013" y="874950"/>
            <a:ext cx="4200" cy="3975300"/>
          </a:xfrm>
          <a:prstGeom prst="straightConnector1">
            <a:avLst/>
          </a:prstGeom>
          <a:noFill/>
          <a:ln cap="flat" cmpd="sng" w="19050">
            <a:solidFill>
              <a:schemeClr val="dk2"/>
            </a:solidFill>
            <a:prstDash val="dot"/>
            <a:round/>
            <a:headEnd len="med" w="med" type="none"/>
            <a:tailEnd len="med" w="med" type="none"/>
          </a:ln>
        </p:spPr>
      </p:cxnSp>
      <p:sp>
        <p:nvSpPr>
          <p:cNvPr id="789" name="Google Shape;789;p62"/>
          <p:cNvSpPr/>
          <p:nvPr/>
        </p:nvSpPr>
        <p:spPr>
          <a:xfrm>
            <a:off x="1629610"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 think about </a:t>
            </a:r>
            <a:r>
              <a:rPr lang="en" sz="1200">
                <a:solidFill>
                  <a:schemeClr val="dk1"/>
                </a:solidFill>
              </a:rPr>
              <a:t>flexibility</a:t>
            </a:r>
            <a:r>
              <a:rPr lang="en" sz="1200">
                <a:solidFill>
                  <a:schemeClr val="dk1"/>
                </a:solidFill>
              </a:rPr>
              <a:t>? </a:t>
            </a:r>
            <a:endParaRPr sz="1200"/>
          </a:p>
        </p:txBody>
      </p:sp>
      <p:sp>
        <p:nvSpPr>
          <p:cNvPr id="790" name="Google Shape;790;p62"/>
          <p:cNvSpPr/>
          <p:nvPr/>
        </p:nvSpPr>
        <p:spPr>
          <a:xfrm>
            <a:off x="2940895"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 hybridize work?</a:t>
            </a:r>
            <a:endParaRPr sz="1200"/>
          </a:p>
        </p:txBody>
      </p:sp>
      <p:sp>
        <p:nvSpPr>
          <p:cNvPr id="791" name="Google Shape;791;p62"/>
          <p:cNvSpPr/>
          <p:nvPr/>
        </p:nvSpPr>
        <p:spPr>
          <a:xfrm>
            <a:off x="4245916" y="14940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How might we reimagine the future of work, including diverse jobs? </a:t>
            </a:r>
            <a:endParaRPr sz="900"/>
          </a:p>
        </p:txBody>
      </p:sp>
      <p:sp>
        <p:nvSpPr>
          <p:cNvPr id="792" name="Google Shape;792;p62"/>
          <p:cNvSpPr/>
          <p:nvPr/>
        </p:nvSpPr>
        <p:spPr>
          <a:xfrm>
            <a:off x="5924748" y="3428350"/>
            <a:ext cx="22317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How Might We… think about the triple pandemic of social </a:t>
            </a:r>
            <a:r>
              <a:rPr b="1" lang="en" sz="1200">
                <a:solidFill>
                  <a:schemeClr val="dk1"/>
                </a:solidFill>
              </a:rPr>
              <a:t>justice</a:t>
            </a:r>
            <a:r>
              <a:rPr b="1" lang="en" sz="1200">
                <a:solidFill>
                  <a:schemeClr val="dk1"/>
                </a:solidFill>
              </a:rPr>
              <a:t>, health and climate?</a:t>
            </a:r>
            <a:endParaRPr b="1" sz="1200"/>
          </a:p>
        </p:txBody>
      </p:sp>
      <p:sp>
        <p:nvSpPr>
          <p:cNvPr id="793" name="Google Shape;793;p62"/>
          <p:cNvSpPr/>
          <p:nvPr/>
        </p:nvSpPr>
        <p:spPr>
          <a:xfrm>
            <a:off x="5924750" y="2400600"/>
            <a:ext cx="2231700" cy="8415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How Might We… achieve human </a:t>
            </a:r>
            <a:r>
              <a:rPr b="1" lang="en" sz="1200">
                <a:solidFill>
                  <a:schemeClr val="dk1"/>
                </a:solidFill>
              </a:rPr>
              <a:t>solidarity</a:t>
            </a:r>
            <a:r>
              <a:rPr b="1" lang="en" sz="1200">
                <a:solidFill>
                  <a:schemeClr val="dk1"/>
                </a:solidFill>
              </a:rPr>
              <a:t> amid human variation?</a:t>
            </a:r>
            <a:endParaRPr b="1" sz="1200"/>
          </a:p>
        </p:txBody>
      </p:sp>
      <p:sp>
        <p:nvSpPr>
          <p:cNvPr id="794" name="Google Shape;794;p62"/>
          <p:cNvSpPr/>
          <p:nvPr/>
        </p:nvSpPr>
        <p:spPr>
          <a:xfrm>
            <a:off x="5852675" y="1366800"/>
            <a:ext cx="2043900" cy="924000"/>
          </a:xfrm>
          <a:prstGeom prst="foldedCorner">
            <a:avLst>
              <a:gd fmla="val 16667" name="adj"/>
            </a:avLst>
          </a:prstGeom>
          <a:solidFill>
            <a:srgbClr val="C9DAF8"/>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How Might We...reimagine, reframe, </a:t>
            </a:r>
            <a:r>
              <a:rPr b="1" lang="en" sz="1000">
                <a:solidFill>
                  <a:schemeClr val="dk1"/>
                </a:solidFill>
              </a:rPr>
              <a:t>and re-animalize </a:t>
            </a:r>
            <a:r>
              <a:rPr b="1" lang="en" sz="1000"/>
              <a:t>the future of work work and raise awareness of our socialness?</a:t>
            </a:r>
            <a:endParaRPr b="1" sz="1000"/>
          </a:p>
        </p:txBody>
      </p:sp>
      <p:sp>
        <p:nvSpPr>
          <p:cNvPr id="795" name="Google Shape;795;p62"/>
          <p:cNvSpPr/>
          <p:nvPr/>
        </p:nvSpPr>
        <p:spPr>
          <a:xfrm>
            <a:off x="137350" y="100525"/>
            <a:ext cx="8699100" cy="252000"/>
          </a:xfrm>
          <a:prstGeom prst="rect">
            <a:avLst/>
          </a:prstGeom>
          <a:noFill/>
          <a:ln>
            <a:noFill/>
          </a:ln>
        </p:spPr>
        <p:txBody>
          <a:bodyPr anchorCtr="0" anchor="t" bIns="67975" lIns="135975" spcFirstLastPara="1" rIns="135975" wrap="square" tIns="67975">
            <a:no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Movement </a:t>
            </a:r>
            <a:r>
              <a:rPr b="1" lang="en" sz="1200">
                <a:latin typeface="Montserrat"/>
                <a:ea typeface="Montserrat"/>
                <a:cs typeface="Montserrat"/>
                <a:sym typeface="Montserrat"/>
              </a:rPr>
              <a:t>3</a:t>
            </a:r>
            <a:r>
              <a:rPr lang="en" sz="1200">
                <a:latin typeface="Montserrat"/>
                <a:ea typeface="Montserrat"/>
                <a:cs typeface="Montserrat"/>
                <a:sym typeface="Montserrat"/>
              </a:rPr>
              <a:t>, Breakout Group </a:t>
            </a:r>
            <a:r>
              <a:rPr b="1" lang="en" sz="1200">
                <a:latin typeface="Montserrat"/>
                <a:ea typeface="Montserrat"/>
                <a:cs typeface="Montserrat"/>
                <a:sym typeface="Montserrat"/>
              </a:rPr>
              <a:t>4</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SzPts val="1100"/>
              <a:buNone/>
            </a:pPr>
            <a:r>
              <a:rPr b="1" lang="en">
                <a:solidFill>
                  <a:schemeClr val="dk1"/>
                </a:solidFill>
                <a:latin typeface="Montserrat"/>
                <a:ea typeface="Montserrat"/>
                <a:cs typeface="Montserrat"/>
                <a:sym typeface="Montserrat"/>
              </a:rPr>
              <a:t>“What would you change about the trajectory of the future of work, and why?”</a:t>
            </a:r>
            <a:r>
              <a:rPr b="1" lang="en">
                <a:latin typeface="Montserrat"/>
                <a:ea typeface="Montserrat"/>
                <a:cs typeface="Montserrat"/>
                <a:sym typeface="Montserrat"/>
              </a:rPr>
              <a:t> </a:t>
            </a:r>
            <a:endParaRPr b="1" i="0" u="none" cap="none" strike="noStrike">
              <a:solidFill>
                <a:srgbClr val="000000"/>
              </a:solidFill>
              <a:latin typeface="Montserrat"/>
              <a:ea typeface="Montserrat"/>
              <a:cs typeface="Montserrat"/>
              <a:sym typeface="Montserrat"/>
            </a:endParaRPr>
          </a:p>
        </p:txBody>
      </p:sp>
      <p:pic>
        <p:nvPicPr>
          <p:cNvPr id="796" name="Google Shape;796;p62"/>
          <p:cNvPicPr preferRelativeResize="0"/>
          <p:nvPr/>
        </p:nvPicPr>
        <p:blipFill>
          <a:blip r:embed="rId3">
            <a:alphaModFix/>
          </a:blip>
          <a:stretch>
            <a:fillRect/>
          </a:stretch>
        </p:blipFill>
        <p:spPr>
          <a:xfrm>
            <a:off x="8583775" y="4814675"/>
            <a:ext cx="560224" cy="328825"/>
          </a:xfrm>
          <a:prstGeom prst="rect">
            <a:avLst/>
          </a:prstGeom>
          <a:noFill/>
          <a:ln>
            <a:noFill/>
          </a:ln>
        </p:spPr>
      </p:pic>
      <p:sp>
        <p:nvSpPr>
          <p:cNvPr id="797" name="Google Shape;797;p62"/>
          <p:cNvSpPr/>
          <p:nvPr/>
        </p:nvSpPr>
        <p:spPr>
          <a:xfrm>
            <a:off x="31832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How might we reframe the meaning of work to not </a:t>
            </a:r>
            <a:r>
              <a:rPr lang="en" sz="800">
                <a:solidFill>
                  <a:schemeClr val="dk1"/>
                </a:solidFill>
              </a:rPr>
              <a:t>only</a:t>
            </a:r>
            <a:r>
              <a:rPr lang="en" sz="800">
                <a:solidFill>
                  <a:schemeClr val="dk1"/>
                </a:solidFill>
              </a:rPr>
              <a:t> include white collar work?</a:t>
            </a:r>
            <a:endParaRPr sz="800"/>
          </a:p>
        </p:txBody>
      </p:sp>
      <p:sp>
        <p:nvSpPr>
          <p:cNvPr id="798" name="Google Shape;798;p62"/>
          <p:cNvSpPr/>
          <p:nvPr/>
        </p:nvSpPr>
        <p:spPr>
          <a:xfrm>
            <a:off x="1629610"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How might we think </a:t>
            </a:r>
            <a:r>
              <a:rPr lang="en" sz="900">
                <a:solidFill>
                  <a:schemeClr val="dk1"/>
                </a:solidFill>
              </a:rPr>
              <a:t>differently</a:t>
            </a:r>
            <a:r>
              <a:rPr lang="en" sz="900">
                <a:solidFill>
                  <a:schemeClr val="dk1"/>
                </a:solidFill>
              </a:rPr>
              <a:t> about flexibility FROM thetech?</a:t>
            </a:r>
            <a:endParaRPr sz="900"/>
          </a:p>
        </p:txBody>
      </p:sp>
      <p:sp>
        <p:nvSpPr>
          <p:cNvPr id="799" name="Google Shape;799;p62"/>
          <p:cNvSpPr/>
          <p:nvPr/>
        </p:nvSpPr>
        <p:spPr>
          <a:xfrm>
            <a:off x="2940895"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How might we build awareness about the limits of being human? </a:t>
            </a:r>
            <a:endParaRPr sz="1000"/>
          </a:p>
        </p:txBody>
      </p:sp>
      <p:sp>
        <p:nvSpPr>
          <p:cNvPr id="800" name="Google Shape;800;p62"/>
          <p:cNvSpPr/>
          <p:nvPr/>
        </p:nvSpPr>
        <p:spPr>
          <a:xfrm>
            <a:off x="4245916" y="23848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How might we </a:t>
            </a:r>
            <a:r>
              <a:rPr lang="en" sz="900">
                <a:solidFill>
                  <a:schemeClr val="dk1"/>
                </a:solidFill>
              </a:rPr>
              <a:t>refrain</a:t>
            </a:r>
            <a:r>
              <a:rPr lang="en" sz="900">
                <a:solidFill>
                  <a:schemeClr val="dk1"/>
                </a:solidFill>
              </a:rPr>
              <a:t> from acting like a machine and more like a human?</a:t>
            </a:r>
            <a:endParaRPr sz="900"/>
          </a:p>
        </p:txBody>
      </p:sp>
      <p:sp>
        <p:nvSpPr>
          <p:cNvPr id="801" name="Google Shape;801;p62"/>
          <p:cNvSpPr/>
          <p:nvPr/>
        </p:nvSpPr>
        <p:spPr>
          <a:xfrm>
            <a:off x="31832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How might we raise awareness about our capacity to act like machines?</a:t>
            </a:r>
            <a:endParaRPr sz="900"/>
          </a:p>
        </p:txBody>
      </p:sp>
      <p:sp>
        <p:nvSpPr>
          <p:cNvPr id="802" name="Google Shape;802;p62"/>
          <p:cNvSpPr/>
          <p:nvPr/>
        </p:nvSpPr>
        <p:spPr>
          <a:xfrm>
            <a:off x="1629610"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How might we work less like machines and more like enfleshed beings?</a:t>
            </a:r>
            <a:endParaRPr sz="900"/>
          </a:p>
        </p:txBody>
      </p:sp>
      <p:sp>
        <p:nvSpPr>
          <p:cNvPr id="803" name="Google Shape;803;p62"/>
          <p:cNvSpPr/>
          <p:nvPr/>
        </p:nvSpPr>
        <p:spPr>
          <a:xfrm>
            <a:off x="2940895"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How might we work in a way that reminds us that we are animals?</a:t>
            </a:r>
            <a:endParaRPr sz="900"/>
          </a:p>
        </p:txBody>
      </p:sp>
      <p:sp>
        <p:nvSpPr>
          <p:cNvPr id="804" name="Google Shape;804;p62"/>
          <p:cNvSpPr/>
          <p:nvPr/>
        </p:nvSpPr>
        <p:spPr>
          <a:xfrm>
            <a:off x="4245916" y="32756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How might we </a:t>
            </a:r>
            <a:endParaRPr sz="900"/>
          </a:p>
        </p:txBody>
      </p:sp>
      <p:sp>
        <p:nvSpPr>
          <p:cNvPr id="805" name="Google Shape;805;p62"/>
          <p:cNvSpPr/>
          <p:nvPr/>
        </p:nvSpPr>
        <p:spPr>
          <a:xfrm>
            <a:off x="31832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 experience the fleshiness of work?</a:t>
            </a:r>
            <a:endParaRPr sz="1200"/>
          </a:p>
        </p:txBody>
      </p:sp>
      <p:sp>
        <p:nvSpPr>
          <p:cNvPr id="806" name="Google Shape;806;p62"/>
          <p:cNvSpPr/>
          <p:nvPr/>
        </p:nvSpPr>
        <p:spPr>
          <a:xfrm>
            <a:off x="1629610"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How might we shift from human-centered towards humanS-centered or humanE-centered? Focus on relationships</a:t>
            </a:r>
            <a:endParaRPr sz="700"/>
          </a:p>
        </p:txBody>
      </p:sp>
      <p:sp>
        <p:nvSpPr>
          <p:cNvPr id="807" name="Google Shape;807;p62"/>
          <p:cNvSpPr/>
          <p:nvPr/>
        </p:nvSpPr>
        <p:spPr>
          <a:xfrm>
            <a:off x="2940895"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How might we approach social-centered design?</a:t>
            </a:r>
            <a:endParaRPr sz="1000"/>
          </a:p>
        </p:txBody>
      </p:sp>
      <p:sp>
        <p:nvSpPr>
          <p:cNvPr id="808" name="Google Shape;808;p62"/>
          <p:cNvSpPr/>
          <p:nvPr/>
        </p:nvSpPr>
        <p:spPr>
          <a:xfrm>
            <a:off x="4245916" y="4166400"/>
            <a:ext cx="1184100" cy="747300"/>
          </a:xfrm>
          <a:prstGeom prst="foldedCorner">
            <a:avLst>
              <a:gd fmla="val 16667" name="adj"/>
            </a:avLst>
          </a:prstGeom>
          <a:solidFill>
            <a:srgbClr val="FFF2CC"/>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 might we</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3"/>
          <p:cNvSpPr txBox="1"/>
          <p:nvPr>
            <p:ph type="title"/>
          </p:nvPr>
        </p:nvSpPr>
        <p:spPr>
          <a:xfrm>
            <a:off x="311700" y="140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highlight>
                  <a:srgbClr val="FFC627"/>
                </a:highlight>
                <a:latin typeface="Montserrat"/>
                <a:ea typeface="Montserrat"/>
                <a:cs typeface="Montserrat"/>
                <a:sym typeface="Montserrat"/>
              </a:rPr>
              <a:t>Beautiful Questions</a:t>
            </a:r>
            <a:endParaRPr b="1">
              <a:highlight>
                <a:srgbClr val="FFC627"/>
              </a:highlight>
              <a:latin typeface="Montserrat"/>
              <a:ea typeface="Montserrat"/>
              <a:cs typeface="Montserrat"/>
              <a:sym typeface="Montserrat"/>
            </a:endParaRPr>
          </a:p>
        </p:txBody>
      </p:sp>
      <p:sp>
        <p:nvSpPr>
          <p:cNvPr id="814" name="Google Shape;814;p63"/>
          <p:cNvSpPr txBox="1"/>
          <p:nvPr>
            <p:ph idx="1" type="body"/>
          </p:nvPr>
        </p:nvSpPr>
        <p:spPr>
          <a:xfrm>
            <a:off x="311700" y="817638"/>
            <a:ext cx="8520600" cy="889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Montserrat"/>
              <a:buChar char="●"/>
            </a:pPr>
            <a:r>
              <a:rPr b="1" lang="en" sz="2000">
                <a:solidFill>
                  <a:srgbClr val="000000"/>
                </a:solidFill>
                <a:latin typeface="Montserrat"/>
                <a:ea typeface="Montserrat"/>
                <a:cs typeface="Montserrat"/>
                <a:sym typeface="Montserrat"/>
              </a:rPr>
              <a:t>Breakout Room 1 “</a:t>
            </a:r>
            <a:r>
              <a:rPr b="1" lang="en" sz="2000">
                <a:solidFill>
                  <a:schemeClr val="dk1"/>
                </a:solidFill>
              </a:rPr>
              <a:t>How might we design work that leads us to community</a:t>
            </a:r>
            <a:r>
              <a:rPr b="1" lang="en" sz="2000">
                <a:solidFill>
                  <a:srgbClr val="000000"/>
                </a:solidFill>
                <a:latin typeface="Montserrat"/>
                <a:ea typeface="Montserrat"/>
                <a:cs typeface="Montserrat"/>
                <a:sym typeface="Montserrat"/>
              </a:rPr>
              <a:t>?” </a:t>
            </a:r>
            <a:endParaRPr b="1" sz="2000">
              <a:solidFill>
                <a:srgbClr val="000000"/>
              </a:solidFill>
              <a:latin typeface="Montserrat"/>
              <a:ea typeface="Montserrat"/>
              <a:cs typeface="Montserrat"/>
              <a:sym typeface="Montserrat"/>
            </a:endParaRPr>
          </a:p>
        </p:txBody>
      </p:sp>
      <p:sp>
        <p:nvSpPr>
          <p:cNvPr id="815" name="Google Shape;815;p63"/>
          <p:cNvSpPr txBox="1"/>
          <p:nvPr>
            <p:ph idx="1" type="body"/>
          </p:nvPr>
        </p:nvSpPr>
        <p:spPr>
          <a:xfrm>
            <a:off x="311700" y="1858213"/>
            <a:ext cx="8520600" cy="889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Montserrat"/>
              <a:buChar char="●"/>
            </a:pPr>
            <a:r>
              <a:rPr b="1" lang="en" sz="2000">
                <a:solidFill>
                  <a:srgbClr val="000000"/>
                </a:solidFill>
                <a:latin typeface="Montserrat"/>
                <a:ea typeface="Montserrat"/>
                <a:cs typeface="Montserrat"/>
                <a:sym typeface="Montserrat"/>
              </a:rPr>
              <a:t>Breakout Room 2 “HMW…?”</a:t>
            </a:r>
            <a:endParaRPr b="1" sz="2000">
              <a:solidFill>
                <a:srgbClr val="000000"/>
              </a:solidFill>
              <a:latin typeface="Montserrat"/>
              <a:ea typeface="Montserrat"/>
              <a:cs typeface="Montserrat"/>
              <a:sym typeface="Montserrat"/>
            </a:endParaRPr>
          </a:p>
          <a:p>
            <a:pPr indent="-355600" lvl="0" marL="914400" rtl="0" algn="l">
              <a:lnSpc>
                <a:spcPct val="100000"/>
              </a:lnSpc>
              <a:spcBef>
                <a:spcPts val="0"/>
              </a:spcBef>
              <a:spcAft>
                <a:spcPts val="0"/>
              </a:spcAft>
              <a:buClr>
                <a:srgbClr val="000000"/>
              </a:buClr>
              <a:buSzPts val="2000"/>
              <a:buFont typeface="Montserrat"/>
              <a:buChar char="●"/>
            </a:pPr>
            <a:r>
              <a:rPr lang="en" sz="1400">
                <a:solidFill>
                  <a:schemeClr val="dk1"/>
                </a:solidFill>
              </a:rPr>
              <a:t>“</a:t>
            </a:r>
            <a:r>
              <a:rPr lang="en" sz="1400">
                <a:solidFill>
                  <a:schemeClr val="dk1"/>
                </a:solidFill>
              </a:rPr>
              <a:t>What would it look like if we started with the humane (What is humane? Who is eligible? Who is this preferable for?) rather than the tech?”</a:t>
            </a:r>
            <a:endParaRPr b="1" sz="2000">
              <a:solidFill>
                <a:srgbClr val="000000"/>
              </a:solidFill>
              <a:latin typeface="Montserrat"/>
              <a:ea typeface="Montserrat"/>
              <a:cs typeface="Montserrat"/>
              <a:sym typeface="Montserrat"/>
            </a:endParaRPr>
          </a:p>
        </p:txBody>
      </p:sp>
      <p:sp>
        <p:nvSpPr>
          <p:cNvPr id="816" name="Google Shape;816;p63"/>
          <p:cNvSpPr txBox="1"/>
          <p:nvPr>
            <p:ph idx="1" type="body"/>
          </p:nvPr>
        </p:nvSpPr>
        <p:spPr>
          <a:xfrm>
            <a:off x="311700" y="2941225"/>
            <a:ext cx="8520600" cy="889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Montserrat"/>
              <a:buChar char="●"/>
            </a:pPr>
            <a:r>
              <a:rPr b="1" lang="en" sz="2000">
                <a:solidFill>
                  <a:srgbClr val="000000"/>
                </a:solidFill>
                <a:latin typeface="Montserrat"/>
                <a:ea typeface="Montserrat"/>
                <a:cs typeface="Montserrat"/>
                <a:sym typeface="Montserrat"/>
              </a:rPr>
              <a:t>Breakout Room 3 “HMW</a:t>
            </a:r>
            <a:r>
              <a:rPr b="1" lang="en" sz="2000">
                <a:solidFill>
                  <a:srgbClr val="000000"/>
                </a:solidFill>
                <a:latin typeface="Montserrat"/>
                <a:ea typeface="Montserrat"/>
                <a:cs typeface="Montserrat"/>
                <a:sym typeface="Montserrat"/>
              </a:rPr>
              <a:t>...</a:t>
            </a:r>
            <a:r>
              <a:rPr b="1" lang="en" sz="2000">
                <a:solidFill>
                  <a:srgbClr val="000000"/>
                </a:solidFill>
                <a:latin typeface="Montserrat"/>
                <a:ea typeface="Montserrat"/>
                <a:cs typeface="Montserrat"/>
                <a:sym typeface="Montserrat"/>
              </a:rPr>
              <a:t>.?”</a:t>
            </a:r>
            <a:endParaRPr b="1" sz="2000">
              <a:solidFill>
                <a:srgbClr val="000000"/>
              </a:solidFill>
              <a:latin typeface="Montserrat"/>
              <a:ea typeface="Montserrat"/>
              <a:cs typeface="Montserrat"/>
              <a:sym typeface="Montserrat"/>
            </a:endParaRPr>
          </a:p>
        </p:txBody>
      </p:sp>
      <p:sp>
        <p:nvSpPr>
          <p:cNvPr id="817" name="Google Shape;817;p63"/>
          <p:cNvSpPr txBox="1"/>
          <p:nvPr>
            <p:ph idx="1" type="body"/>
          </p:nvPr>
        </p:nvSpPr>
        <p:spPr>
          <a:xfrm>
            <a:off x="311700" y="3764350"/>
            <a:ext cx="8520600" cy="889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Montserrat"/>
              <a:buChar char="●"/>
            </a:pPr>
            <a:r>
              <a:rPr b="1" lang="en" sz="2000">
                <a:solidFill>
                  <a:srgbClr val="000000"/>
                </a:solidFill>
                <a:latin typeface="Montserrat"/>
                <a:ea typeface="Montserrat"/>
                <a:cs typeface="Montserrat"/>
                <a:sym typeface="Montserrat"/>
              </a:rPr>
              <a:t>Breakout Room 4 “HMW…</a:t>
            </a:r>
            <a:r>
              <a:rPr b="1" lang="en" sz="1600">
                <a:solidFill>
                  <a:schemeClr val="dk1"/>
                </a:solidFill>
              </a:rPr>
              <a:t>reimagine, reframe, and re-animalize the future of work and raise awareness of our socialness</a:t>
            </a:r>
            <a:r>
              <a:rPr b="1" lang="en" sz="2000">
                <a:solidFill>
                  <a:srgbClr val="000000"/>
                </a:solidFill>
                <a:latin typeface="Montserrat"/>
                <a:ea typeface="Montserrat"/>
                <a:cs typeface="Montserrat"/>
                <a:sym typeface="Montserrat"/>
              </a:rPr>
              <a:t>?”</a:t>
            </a:r>
            <a:endParaRPr b="1" sz="2000">
              <a:solidFill>
                <a:srgbClr val="000000"/>
              </a:solidFill>
              <a:latin typeface="Montserrat"/>
              <a:ea typeface="Montserrat"/>
              <a:cs typeface="Montserrat"/>
              <a:sym typeface="Montserrat"/>
            </a:endParaRPr>
          </a:p>
        </p:txBody>
      </p:sp>
      <p:sp>
        <p:nvSpPr>
          <p:cNvPr id="818" name="Google Shape;818;p63"/>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p63"/>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64"/>
          <p:cNvSpPr/>
          <p:nvPr/>
        </p:nvSpPr>
        <p:spPr>
          <a:xfrm>
            <a:off x="-10050" y="9475"/>
            <a:ext cx="9144000" cy="5143500"/>
          </a:xfrm>
          <a:prstGeom prst="rect">
            <a:avLst/>
          </a:prstGeom>
          <a:solidFill>
            <a:srgbClr val="00A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4"/>
          <p:cNvSpPr txBox="1"/>
          <p:nvPr/>
        </p:nvSpPr>
        <p:spPr>
          <a:xfrm>
            <a:off x="1263000" y="2046325"/>
            <a:ext cx="70752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Host Remarks </a:t>
            </a:r>
            <a:endParaRPr b="1" sz="4800">
              <a:solidFill>
                <a:srgbClr val="FFFFFF"/>
              </a:solidFill>
              <a:latin typeface="Montserrat"/>
              <a:ea typeface="Montserrat"/>
              <a:cs typeface="Montserrat"/>
              <a:sym typeface="Montserrat"/>
            </a:endParaRPr>
          </a:p>
        </p:txBody>
      </p:sp>
      <p:sp>
        <p:nvSpPr>
          <p:cNvPr id="826" name="Google Shape;826;p64"/>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7" name="Google Shape;827;p64"/>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4" name="Google Shape;834;p6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41" name="Google Shape;841;p6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48" name="Google Shape;848;p6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55" name="Google Shape;855;p6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2" name="Google Shape;862;p69"/>
          <p:cNvPicPr preferRelativeResize="0"/>
          <p:nvPr/>
        </p:nvPicPr>
        <p:blipFill>
          <a:blip r:embed="rId3">
            <a:alphaModFix/>
          </a:blip>
          <a:stretch>
            <a:fillRect/>
          </a:stretch>
        </p:blipFill>
        <p:spPr>
          <a:xfrm>
            <a:off x="152400" y="152400"/>
            <a:ext cx="9144000"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9" name="Google Shape;869;p7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6" name="Google Shape;876;p7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nvSpPr>
        <p:spPr>
          <a:xfrm>
            <a:off x="305250" y="76300"/>
            <a:ext cx="6622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dk1"/>
                </a:solidFill>
                <a:latin typeface="Montserrat"/>
                <a:ea typeface="Montserrat"/>
                <a:cs typeface="Montserrat"/>
                <a:sym typeface="Montserrat"/>
              </a:rPr>
              <a:t>Host: Katina Michael </a:t>
            </a:r>
            <a:endParaRPr/>
          </a:p>
        </p:txBody>
      </p:sp>
      <p:pic>
        <p:nvPicPr>
          <p:cNvPr id="160" name="Google Shape;160;p18"/>
          <p:cNvPicPr preferRelativeResize="0"/>
          <p:nvPr/>
        </p:nvPicPr>
        <p:blipFill rotWithShape="1">
          <a:blip r:embed="rId3">
            <a:alphaModFix/>
          </a:blip>
          <a:srcRect b="0" l="2136" r="81815" t="69720"/>
          <a:stretch/>
        </p:blipFill>
        <p:spPr>
          <a:xfrm>
            <a:off x="305250" y="947900"/>
            <a:ext cx="2719525" cy="3965198"/>
          </a:xfrm>
          <a:prstGeom prst="rect">
            <a:avLst/>
          </a:prstGeom>
          <a:noFill/>
          <a:ln>
            <a:noFill/>
          </a:ln>
        </p:spPr>
      </p:pic>
      <p:pic>
        <p:nvPicPr>
          <p:cNvPr descr="Text against white background. Machinery and technology must be used for the betterment of human kind and not for its subservience. We have gradually moved away from this healthy synergy where we are not only becoming faceless numbers, but are deconstructing the basic building blocks of life. Our kids just want us to look at them, but we can't disconnect from our smart phones. We love our computers, but they do not love us and never will. We are becoming entangled int he cables and wires. We have no overload switch and are short-circuiting as a result. Photo to the left of the text is of Katina Michael smiling with her title listed beneath her in black text: Katina Michael, Director, Centre for Engineering, Policy and Society at Arizona State University." id="161" name="Google Shape;161;p18" title="Host Katina Michael Introduction"/>
          <p:cNvPicPr preferRelativeResize="0"/>
          <p:nvPr/>
        </p:nvPicPr>
        <p:blipFill rotWithShape="1">
          <a:blip r:embed="rId4">
            <a:alphaModFix/>
          </a:blip>
          <a:srcRect b="3409" l="17152" r="30345" t="69720"/>
          <a:stretch/>
        </p:blipFill>
        <p:spPr>
          <a:xfrm>
            <a:off x="3024775" y="1044913"/>
            <a:ext cx="5965875" cy="23595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3" name="Google Shape;883;p7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0" name="Google Shape;890;p7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7" name="Google Shape;897;p7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4" name="Google Shape;904;p7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1" name="Google Shape;911;p7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8" name="Google Shape;918;p7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25" name="Google Shape;925;p7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32" name="Google Shape;932;p7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39" name="Google Shape;939;p8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46" name="Google Shape;946;p8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p:nvPr/>
        </p:nvSpPr>
        <p:spPr>
          <a:xfrm>
            <a:off x="-10050" y="20235"/>
            <a:ext cx="9144000" cy="5143500"/>
          </a:xfrm>
          <a:prstGeom prst="rect">
            <a:avLst/>
          </a:prstGeom>
          <a:solidFill>
            <a:srgbClr val="00A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txBox="1"/>
          <p:nvPr/>
        </p:nvSpPr>
        <p:spPr>
          <a:xfrm>
            <a:off x="1034400" y="1926750"/>
            <a:ext cx="70752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Our Studios</a:t>
            </a:r>
            <a:r>
              <a:rPr b="1" lang="en" sz="4800">
                <a:solidFill>
                  <a:srgbClr val="FFFFFF"/>
                </a:solidFill>
                <a:latin typeface="Montserrat"/>
                <a:ea typeface="Montserrat"/>
                <a:cs typeface="Montserrat"/>
                <a:sym typeface="Montserrat"/>
              </a:rPr>
              <a:t> </a:t>
            </a:r>
            <a:endParaRPr b="1" sz="4800">
              <a:solidFill>
                <a:srgbClr val="FFFFFF"/>
              </a:solidFill>
              <a:latin typeface="Montserrat"/>
              <a:ea typeface="Montserrat"/>
              <a:cs typeface="Montserrat"/>
              <a:sym typeface="Montserrat"/>
            </a:endParaRPr>
          </a:p>
        </p:txBody>
      </p:sp>
      <p:sp>
        <p:nvSpPr>
          <p:cNvPr id="168" name="Google Shape;168;p19"/>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9"/>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3" name="Google Shape;953;p8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3"/>
          <p:cNvSpPr/>
          <p:nvPr/>
        </p:nvSpPr>
        <p:spPr>
          <a:xfrm>
            <a:off x="-10050" y="9475"/>
            <a:ext cx="9144000" cy="5143500"/>
          </a:xfrm>
          <a:prstGeom prst="rect">
            <a:avLst/>
          </a:prstGeom>
          <a:solidFill>
            <a:srgbClr val="00A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3"/>
          <p:cNvSpPr txBox="1"/>
          <p:nvPr/>
        </p:nvSpPr>
        <p:spPr>
          <a:xfrm>
            <a:off x="1263000" y="2046325"/>
            <a:ext cx="70752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Montserrat"/>
                <a:ea typeface="Montserrat"/>
                <a:cs typeface="Montserrat"/>
                <a:sym typeface="Montserrat"/>
              </a:rPr>
              <a:t>Final Thoughts</a:t>
            </a:r>
            <a:endParaRPr b="1" sz="4800">
              <a:solidFill>
                <a:srgbClr val="FFFFFF"/>
              </a:solidFill>
              <a:latin typeface="Montserrat"/>
              <a:ea typeface="Montserrat"/>
              <a:cs typeface="Montserrat"/>
              <a:sym typeface="Montserrat"/>
            </a:endParaRPr>
          </a:p>
        </p:txBody>
      </p:sp>
      <p:sp>
        <p:nvSpPr>
          <p:cNvPr id="960" name="Google Shape;960;p83"/>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1" name="Google Shape;961;p83"/>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descr="Three columns with photos of people at the top of each column. From left to right the columns are titled: host, facilitator, then human. The Host column has bullet points listing: muse, provocateur, content expert, sets the stage, floats in breakout groups, synthesizes, changes each studio. The Facilitator column lists: logistics, transition, process managers, honor covenant of the agenda, record insights, introduce movements, largely in background. The Human column lists: conversationalists, explorers, creators, speak during movements." id="174" name="Google Shape;174;p20" title="Description of Host, Facilitator, and Human Roles"/>
          <p:cNvPicPr preferRelativeResize="0"/>
          <p:nvPr/>
        </p:nvPicPr>
        <p:blipFill>
          <a:blip r:embed="rId3">
            <a:alphaModFix/>
          </a:blip>
          <a:stretch>
            <a:fillRect/>
          </a:stretch>
        </p:blipFill>
        <p:spPr>
          <a:xfrm>
            <a:off x="0" y="0"/>
            <a:ext cx="9144000" cy="5143513"/>
          </a:xfrm>
          <a:prstGeom prst="rect">
            <a:avLst/>
          </a:prstGeom>
          <a:noFill/>
          <a:ln>
            <a:noFill/>
          </a:ln>
        </p:spPr>
      </p:pic>
      <p:sp>
        <p:nvSpPr>
          <p:cNvPr id="175" name="Google Shape;175;p20"/>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20"/>
          <p:cNvPicPr preferRelativeResize="0"/>
          <p:nvPr/>
        </p:nvPicPr>
        <p:blipFill>
          <a:blip r:embed="rId4">
            <a:alphaModFix/>
          </a:blip>
          <a:stretch>
            <a:fillRect/>
          </a:stretch>
        </p:blipFill>
        <p:spPr>
          <a:xfrm>
            <a:off x="6840063" y="4139513"/>
            <a:ext cx="2129425" cy="1064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nvSpPr>
        <p:spPr>
          <a:xfrm>
            <a:off x="489850" y="1069925"/>
            <a:ext cx="3579000" cy="22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700">
                <a:highlight>
                  <a:srgbClr val="FFC627"/>
                </a:highlight>
                <a:latin typeface="Montserrat"/>
                <a:ea typeface="Montserrat"/>
                <a:cs typeface="Montserrat"/>
                <a:sym typeface="Montserrat"/>
              </a:rPr>
              <a:t>Design Studio</a:t>
            </a:r>
            <a:endParaRPr b="1" sz="4700">
              <a:highlight>
                <a:srgbClr val="FFC627"/>
              </a:highlight>
              <a:latin typeface="Montserrat"/>
              <a:ea typeface="Montserrat"/>
              <a:cs typeface="Montserrat"/>
              <a:sym typeface="Montserrat"/>
            </a:endParaRPr>
          </a:p>
          <a:p>
            <a:pPr indent="0" lvl="0" marL="0" rtl="0" algn="l">
              <a:spcBef>
                <a:spcPts val="0"/>
              </a:spcBef>
              <a:spcAft>
                <a:spcPts val="0"/>
              </a:spcAft>
              <a:buNone/>
            </a:pPr>
            <a:r>
              <a:rPr b="1" lang="en" sz="4700">
                <a:highlight>
                  <a:srgbClr val="FFC627"/>
                </a:highlight>
                <a:latin typeface="Montserrat"/>
                <a:ea typeface="Montserrat"/>
                <a:cs typeface="Montserrat"/>
                <a:sym typeface="Montserrat"/>
              </a:rPr>
              <a:t>Agenda</a:t>
            </a:r>
            <a:endParaRPr b="1" sz="5100">
              <a:highlight>
                <a:srgbClr val="FFC627"/>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4400">
                <a:highlight>
                  <a:srgbClr val="FFC627"/>
                </a:highlight>
                <a:latin typeface="Montserrat"/>
                <a:ea typeface="Montserrat"/>
                <a:cs typeface="Montserrat"/>
                <a:sym typeface="Montserrat"/>
              </a:rPr>
              <a:t> </a:t>
            </a:r>
            <a:endParaRPr b="1" sz="4400">
              <a:highlight>
                <a:srgbClr val="FFC627"/>
              </a:highlight>
              <a:latin typeface="Montserrat"/>
              <a:ea typeface="Montserrat"/>
              <a:cs typeface="Montserrat"/>
              <a:sym typeface="Montserrat"/>
            </a:endParaRPr>
          </a:p>
        </p:txBody>
      </p:sp>
      <p:sp>
        <p:nvSpPr>
          <p:cNvPr id="182" name="Google Shape;182;p21"/>
          <p:cNvSpPr/>
          <p:nvPr/>
        </p:nvSpPr>
        <p:spPr>
          <a:xfrm>
            <a:off x="3570800" y="883650"/>
            <a:ext cx="5259600" cy="3376200"/>
          </a:xfrm>
          <a:prstGeom prst="rect">
            <a:avLst/>
          </a:prstGeom>
          <a:noFill/>
          <a:ln>
            <a:noFill/>
          </a:ln>
        </p:spPr>
        <p:txBody>
          <a:bodyPr anchorCtr="0" anchor="t" bIns="50775" lIns="101575" spcFirstLastPara="1" rIns="101575" wrap="square" tIns="50775">
            <a:noAutofit/>
          </a:bodyPr>
          <a:lstStyle/>
          <a:p>
            <a:pPr indent="0" lvl="0" marL="0" rtl="0" algn="l">
              <a:lnSpc>
                <a:spcPct val="150000"/>
              </a:lnSpc>
              <a:spcBef>
                <a:spcPts val="0"/>
              </a:spcBef>
              <a:spcAft>
                <a:spcPts val="0"/>
              </a:spcAft>
              <a:buClr>
                <a:schemeClr val="dk1"/>
              </a:buClr>
              <a:buSzPts val="1100"/>
              <a:buFont typeface="Arial"/>
              <a:buNone/>
            </a:pPr>
            <a:r>
              <a:rPr b="1" lang="en" sz="2400">
                <a:solidFill>
                  <a:srgbClr val="980000"/>
                </a:solidFill>
                <a:latin typeface="Montserrat"/>
                <a:ea typeface="Montserrat"/>
                <a:cs typeface="Montserrat"/>
                <a:sym typeface="Montserrat"/>
              </a:rPr>
              <a:t>Prelude: </a:t>
            </a:r>
            <a:r>
              <a:rPr lang="en" sz="2400">
                <a:solidFill>
                  <a:schemeClr val="dk1"/>
                </a:solidFill>
                <a:latin typeface="Montserrat"/>
                <a:ea typeface="Montserrat"/>
                <a:cs typeface="Montserrat"/>
                <a:sym typeface="Montserrat"/>
              </a:rPr>
              <a:t>5 min</a:t>
            </a:r>
            <a:endParaRPr b="1" sz="2400">
              <a:solidFill>
                <a:srgbClr val="980000"/>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2400">
                <a:solidFill>
                  <a:srgbClr val="980000"/>
                </a:solidFill>
                <a:latin typeface="Montserrat"/>
                <a:ea typeface="Montserrat"/>
                <a:cs typeface="Montserrat"/>
                <a:sym typeface="Montserrat"/>
              </a:rPr>
              <a:t>Movement 1:</a:t>
            </a:r>
            <a:r>
              <a:rPr b="1" lang="en" sz="2400">
                <a:solidFill>
                  <a:schemeClr val="dk1"/>
                </a:solidFill>
                <a:latin typeface="Montserrat"/>
                <a:ea typeface="Montserrat"/>
                <a:cs typeface="Montserrat"/>
                <a:sym typeface="Montserrat"/>
              </a:rPr>
              <a:t> </a:t>
            </a:r>
            <a:r>
              <a:rPr lang="en" sz="2400">
                <a:solidFill>
                  <a:schemeClr val="dk1"/>
                </a:solidFill>
                <a:latin typeface="Montserrat"/>
                <a:ea typeface="Montserrat"/>
                <a:cs typeface="Montserrat"/>
                <a:sym typeface="Montserrat"/>
              </a:rPr>
              <a:t>20 min</a:t>
            </a:r>
            <a:endParaRPr sz="24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2400">
                <a:solidFill>
                  <a:srgbClr val="980000"/>
                </a:solidFill>
                <a:latin typeface="Montserrat"/>
                <a:ea typeface="Montserrat"/>
                <a:cs typeface="Montserrat"/>
                <a:sym typeface="Montserrat"/>
              </a:rPr>
              <a:t>Movement 2:</a:t>
            </a:r>
            <a:r>
              <a:rPr b="1" lang="en" sz="2400">
                <a:solidFill>
                  <a:schemeClr val="dk1"/>
                </a:solidFill>
                <a:latin typeface="Montserrat"/>
                <a:ea typeface="Montserrat"/>
                <a:cs typeface="Montserrat"/>
                <a:sym typeface="Montserrat"/>
              </a:rPr>
              <a:t> </a:t>
            </a:r>
            <a:r>
              <a:rPr lang="en" sz="2400">
                <a:solidFill>
                  <a:schemeClr val="dk1"/>
                </a:solidFill>
                <a:latin typeface="Montserrat"/>
                <a:ea typeface="Montserrat"/>
                <a:cs typeface="Montserrat"/>
                <a:sym typeface="Montserrat"/>
              </a:rPr>
              <a:t>22 min</a:t>
            </a:r>
            <a:endParaRPr sz="24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2400">
                <a:solidFill>
                  <a:srgbClr val="980000"/>
                </a:solidFill>
                <a:latin typeface="Montserrat"/>
                <a:ea typeface="Montserrat"/>
                <a:cs typeface="Montserrat"/>
                <a:sym typeface="Montserrat"/>
              </a:rPr>
              <a:t>Break:</a:t>
            </a:r>
            <a:r>
              <a:rPr lang="en" sz="2400">
                <a:solidFill>
                  <a:schemeClr val="dk1"/>
                </a:solidFill>
                <a:latin typeface="Montserrat"/>
                <a:ea typeface="Montserrat"/>
                <a:cs typeface="Montserrat"/>
                <a:sym typeface="Montserrat"/>
              </a:rPr>
              <a:t> 15 min</a:t>
            </a:r>
            <a:endParaRPr sz="24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2400">
                <a:solidFill>
                  <a:srgbClr val="980000"/>
                </a:solidFill>
                <a:latin typeface="Montserrat"/>
                <a:ea typeface="Montserrat"/>
                <a:cs typeface="Montserrat"/>
                <a:sym typeface="Montserrat"/>
              </a:rPr>
              <a:t>Movement 3:</a:t>
            </a:r>
            <a:r>
              <a:rPr lang="en" sz="2400">
                <a:solidFill>
                  <a:schemeClr val="dk1"/>
                </a:solidFill>
                <a:latin typeface="Montserrat"/>
                <a:ea typeface="Montserrat"/>
                <a:cs typeface="Montserrat"/>
                <a:sym typeface="Montserrat"/>
              </a:rPr>
              <a:t> 22 min</a:t>
            </a:r>
            <a:endParaRPr sz="24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 sz="2400">
                <a:solidFill>
                  <a:srgbClr val="980000"/>
                </a:solidFill>
                <a:latin typeface="Montserrat"/>
                <a:ea typeface="Montserrat"/>
                <a:cs typeface="Montserrat"/>
                <a:sym typeface="Montserrat"/>
              </a:rPr>
              <a:t>Final Thoughts:</a:t>
            </a:r>
            <a:r>
              <a:rPr lang="en" sz="2400">
                <a:solidFill>
                  <a:schemeClr val="dk1"/>
                </a:solidFill>
                <a:latin typeface="Montserrat"/>
                <a:ea typeface="Montserrat"/>
                <a:cs typeface="Montserrat"/>
                <a:sym typeface="Montserrat"/>
              </a:rPr>
              <a:t> 13 min</a:t>
            </a:r>
            <a:endParaRPr sz="1100">
              <a:solidFill>
                <a:schemeClr val="dk1"/>
              </a:solidFill>
              <a:latin typeface="Montserrat"/>
              <a:ea typeface="Montserrat"/>
              <a:cs typeface="Montserrat"/>
              <a:sym typeface="Montserrat"/>
            </a:endParaRPr>
          </a:p>
        </p:txBody>
      </p:sp>
      <p:sp>
        <p:nvSpPr>
          <p:cNvPr id="183" name="Google Shape;183;p21"/>
          <p:cNvSpPr/>
          <p:nvPr/>
        </p:nvSpPr>
        <p:spPr>
          <a:xfrm>
            <a:off x="6804516" y="4323420"/>
            <a:ext cx="2200500" cy="6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1"/>
          <p:cNvPicPr preferRelativeResize="0"/>
          <p:nvPr/>
        </p:nvPicPr>
        <p:blipFill>
          <a:blip r:embed="rId3">
            <a:alphaModFix/>
          </a:blip>
          <a:stretch>
            <a:fillRect/>
          </a:stretch>
        </p:blipFill>
        <p:spPr>
          <a:xfrm>
            <a:off x="6840063" y="4139513"/>
            <a:ext cx="2129425" cy="106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